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60" r:id="rId6"/>
    <p:sldId id="275" r:id="rId7"/>
    <p:sldId id="283" r:id="rId8"/>
    <p:sldId id="276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7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9C3BCA-15A5-10E9-59AD-7E112FB642D1}" v="5" dt="2018-11-25T13:53:16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si Linnavirta" userId="S::essli@uef.fi::b222295f-934a-4e13-905c-c264e1e3a5b9" providerId="AD" clId="Web-{739C3BCA-15A5-10E9-59AD-7E112FB642D1}"/>
    <pc:docChg chg="modSld">
      <pc:chgData name="Essi Linnavirta" userId="S::essli@uef.fi::b222295f-934a-4e13-905c-c264e1e3a5b9" providerId="AD" clId="Web-{739C3BCA-15A5-10E9-59AD-7E112FB642D1}" dt="2018-11-25T13:53:16.504" v="17" actId="20577"/>
      <pc:docMkLst>
        <pc:docMk/>
      </pc:docMkLst>
      <pc:sldChg chg="addSp delSp modSp">
        <pc:chgData name="Essi Linnavirta" userId="S::essli@uef.fi::b222295f-934a-4e13-905c-c264e1e3a5b9" providerId="AD" clId="Web-{739C3BCA-15A5-10E9-59AD-7E112FB642D1}" dt="2018-11-25T13:53:16.504" v="17" actId="20577"/>
        <pc:sldMkLst>
          <pc:docMk/>
          <pc:sldMk cId="1855993094" sldId="262"/>
        </pc:sldMkLst>
        <pc:spChg chg="mod">
          <ac:chgData name="Essi Linnavirta" userId="S::essli@uef.fi::b222295f-934a-4e13-905c-c264e1e3a5b9" providerId="AD" clId="Web-{739C3BCA-15A5-10E9-59AD-7E112FB642D1}" dt="2018-11-25T13:53:16.504" v="17" actId="20577"/>
          <ac:spMkLst>
            <pc:docMk/>
            <pc:sldMk cId="1855993094" sldId="262"/>
            <ac:spMk id="3" creationId="{00000000-0000-0000-0000-000000000000}"/>
          </ac:spMkLst>
        </pc:spChg>
        <pc:picChg chg="add del mod">
          <ac:chgData name="Essi Linnavirta" userId="S::essli@uef.fi::b222295f-934a-4e13-905c-c264e1e3a5b9" providerId="AD" clId="Web-{739C3BCA-15A5-10E9-59AD-7E112FB642D1}" dt="2018-11-25T13:52:32.877" v="1" actId="20577"/>
          <ac:picMkLst>
            <pc:docMk/>
            <pc:sldMk cId="1855993094" sldId="262"/>
            <ac:picMk id="4" creationId="{D1A5C568-8959-44B1-BE0E-97DB8A7EC233}"/>
          </ac:picMkLst>
        </pc:picChg>
        <pc:picChg chg="mod">
          <ac:chgData name="Essi Linnavirta" userId="S::essli@uef.fi::b222295f-934a-4e13-905c-c264e1e3a5b9" providerId="AD" clId="Web-{739C3BCA-15A5-10E9-59AD-7E112FB642D1}" dt="2018-11-25T13:53:13.691" v="13" actId="1076"/>
          <ac:picMkLst>
            <pc:docMk/>
            <pc:sldMk cId="1855993094" sldId="262"/>
            <ac:picMk id="6" creationId="{AFA6C30C-3826-474D-8A63-EF4FBF7F4781}"/>
          </ac:picMkLst>
        </pc:picChg>
      </pc:sldChg>
      <pc:sldChg chg="addSp delSp modSp">
        <pc:chgData name="Essi Linnavirta" userId="S::essli@uef.fi::b222295f-934a-4e13-905c-c264e1e3a5b9" providerId="AD" clId="Web-{739C3BCA-15A5-10E9-59AD-7E112FB642D1}" dt="2018-11-25T13:52:43.158" v="3" actId="20577"/>
        <pc:sldMkLst>
          <pc:docMk/>
          <pc:sldMk cId="2795364106" sldId="275"/>
        </pc:sldMkLst>
        <pc:picChg chg="add del mod">
          <ac:chgData name="Essi Linnavirta" userId="S::essli@uef.fi::b222295f-934a-4e13-905c-c264e1e3a5b9" providerId="AD" clId="Web-{739C3BCA-15A5-10E9-59AD-7E112FB642D1}" dt="2018-11-25T13:52:43.158" v="3" actId="20577"/>
          <ac:picMkLst>
            <pc:docMk/>
            <pc:sldMk cId="2795364106" sldId="275"/>
            <ac:picMk id="3" creationId="{76614BA9-045A-4028-88F2-907C3977D704}"/>
          </ac:picMkLst>
        </pc:picChg>
      </pc:sldChg>
    </pc:docChg>
  </pc:docChgLst>
  <pc:docChgLst>
    <pc:chgData name="Essi Linnavirta" userId="b222295f-934a-4e13-905c-c264e1e3a5b9" providerId="ADAL" clId="{F747D985-C0DC-4130-9A16-FF0E5CEA68C8}"/>
    <pc:docChg chg="addSld delSld modSld">
      <pc:chgData name="Essi Linnavirta" userId="b222295f-934a-4e13-905c-c264e1e3a5b9" providerId="ADAL" clId="{F747D985-C0DC-4130-9A16-FF0E5CEA68C8}" dt="2018-11-25T13:54:15.500" v="3" actId="2696"/>
      <pc:docMkLst>
        <pc:docMk/>
      </pc:docMkLst>
      <pc:sldChg chg="del">
        <pc:chgData name="Essi Linnavirta" userId="b222295f-934a-4e13-905c-c264e1e3a5b9" providerId="ADAL" clId="{F747D985-C0DC-4130-9A16-FF0E5CEA68C8}" dt="2018-11-25T13:53:50.303" v="1" actId="2696"/>
        <pc:sldMkLst>
          <pc:docMk/>
          <pc:sldMk cId="1855993094" sldId="262"/>
        </pc:sldMkLst>
      </pc:sldChg>
      <pc:sldChg chg="del">
        <pc:chgData name="Essi Linnavirta" userId="b222295f-934a-4e13-905c-c264e1e3a5b9" providerId="ADAL" clId="{F747D985-C0DC-4130-9A16-FF0E5CEA68C8}" dt="2018-11-25T13:54:15.500" v="3" actId="2696"/>
        <pc:sldMkLst>
          <pc:docMk/>
          <pc:sldMk cId="1596034090" sldId="280"/>
        </pc:sldMkLst>
      </pc:sldChg>
      <pc:sldChg chg="add">
        <pc:chgData name="Essi Linnavirta" userId="b222295f-934a-4e13-905c-c264e1e3a5b9" providerId="ADAL" clId="{F747D985-C0DC-4130-9A16-FF0E5CEA68C8}" dt="2018-11-25T13:53:45.944" v="0"/>
        <pc:sldMkLst>
          <pc:docMk/>
          <pc:sldMk cId="1314214027" sldId="281"/>
        </pc:sldMkLst>
      </pc:sldChg>
      <pc:sldChg chg="add">
        <pc:chgData name="Essi Linnavirta" userId="b222295f-934a-4e13-905c-c264e1e3a5b9" providerId="ADAL" clId="{F747D985-C0DC-4130-9A16-FF0E5CEA68C8}" dt="2018-11-25T13:54:13.089" v="2"/>
        <pc:sldMkLst>
          <pc:docMk/>
          <pc:sldMk cId="2018514018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4FC-91A7-48CD-B37F-B517FA91C132}" type="datetimeFigureOut">
              <a:rPr lang="fi-FI" smtClean="0"/>
              <a:t>22.2.2019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252-2729-4478-819B-9B3F4185EF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08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4FC-91A7-48CD-B37F-B517FA91C132}" type="datetimeFigureOut">
              <a:rPr lang="fi-FI" smtClean="0"/>
              <a:t>22.2.2019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252-2729-4478-819B-9B3F4185EF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195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4FC-91A7-48CD-B37F-B517FA91C132}" type="datetimeFigureOut">
              <a:rPr lang="fi-FI" smtClean="0"/>
              <a:t>22.2.2019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252-2729-4478-819B-9B3F4185EF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5501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4FC-91A7-48CD-B37F-B517FA91C132}" type="datetimeFigureOut">
              <a:rPr lang="fi-FI" smtClean="0"/>
              <a:t>22.2.2019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252-2729-4478-819B-9B3F4185EFC5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8365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4FC-91A7-48CD-B37F-B517FA91C132}" type="datetimeFigureOut">
              <a:rPr lang="fi-FI" smtClean="0"/>
              <a:t>22.2.2019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252-2729-4478-819B-9B3F4185EF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5848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4FC-91A7-48CD-B37F-B517FA91C132}" type="datetimeFigureOut">
              <a:rPr lang="fi-FI" smtClean="0"/>
              <a:t>22.2.2019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252-2729-4478-819B-9B3F4185EF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073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4FC-91A7-48CD-B37F-B517FA91C132}" type="datetimeFigureOut">
              <a:rPr lang="fi-FI" smtClean="0"/>
              <a:t>22.2.2019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252-2729-4478-819B-9B3F4185EF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7149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4FC-91A7-48CD-B37F-B517FA91C132}" type="datetimeFigureOut">
              <a:rPr lang="fi-FI" smtClean="0"/>
              <a:t>22.2.2019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252-2729-4478-819B-9B3F4185EF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703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4FC-91A7-48CD-B37F-B517FA91C132}" type="datetimeFigureOut">
              <a:rPr lang="fi-FI" smtClean="0"/>
              <a:t>22.2.2019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252-2729-4478-819B-9B3F4185EF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734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4FC-91A7-48CD-B37F-B517FA91C132}" type="datetimeFigureOut">
              <a:rPr lang="fi-FI" smtClean="0"/>
              <a:t>22.2.2019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252-2729-4478-819B-9B3F4185EF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930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4FC-91A7-48CD-B37F-B517FA91C132}" type="datetimeFigureOut">
              <a:rPr lang="fi-FI" smtClean="0"/>
              <a:t>22.2.2019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252-2729-4478-819B-9B3F4185EF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99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4FC-91A7-48CD-B37F-B517FA91C132}" type="datetimeFigureOut">
              <a:rPr lang="fi-FI" smtClean="0"/>
              <a:t>22.2.2019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252-2729-4478-819B-9B3F4185EF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112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4FC-91A7-48CD-B37F-B517FA91C132}" type="datetimeFigureOut">
              <a:rPr lang="fi-FI" smtClean="0"/>
              <a:t>22.2.2019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252-2729-4478-819B-9B3F4185EF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88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4FC-91A7-48CD-B37F-B517FA91C132}" type="datetimeFigureOut">
              <a:rPr lang="fi-FI" smtClean="0"/>
              <a:t>22.2.2019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252-2729-4478-819B-9B3F4185EF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1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4FC-91A7-48CD-B37F-B517FA91C132}" type="datetimeFigureOut">
              <a:rPr lang="fi-FI" smtClean="0"/>
              <a:t>22.2.2019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252-2729-4478-819B-9B3F4185EF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854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4FC-91A7-48CD-B37F-B517FA91C132}" type="datetimeFigureOut">
              <a:rPr lang="fi-FI" smtClean="0"/>
              <a:t>22.2.2019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252-2729-4478-819B-9B3F4185EF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448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14FC-91A7-48CD-B37F-B517FA91C132}" type="datetimeFigureOut">
              <a:rPr lang="fi-FI" smtClean="0"/>
              <a:t>22.2.2019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252-2729-4478-819B-9B3F4185EF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479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41B14FC-91A7-48CD-B37F-B517FA91C132}" type="datetimeFigureOut">
              <a:rPr lang="fi-FI" smtClean="0"/>
              <a:t>22.2.2019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EEAC252-2729-4478-819B-9B3F4185EF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66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f.fi/mediabank/1331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worldometers.info/wat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f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Veden säästäminen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04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771C3805-03A2-45C7-9EF5-FABAC0647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0" y="769384"/>
            <a:ext cx="11166219" cy="531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5B7A2788-0955-4B96-9D45-6000F1053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844826"/>
            <a:ext cx="11094719" cy="516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641FC1E3-241D-41A1-8A77-72A62C90E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0" y="865751"/>
            <a:ext cx="11020599" cy="51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D668402E-C1B4-4D59-A49D-5DE4F5BEA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" y="1153925"/>
            <a:ext cx="7157002" cy="45501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xmlns="" id="{1E89DA93-EADA-4785-9D4C-EDE424BB6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42" y="1153925"/>
            <a:ext cx="4692339" cy="4550147"/>
          </a:xfrm>
          <a:prstGeom prst="rect">
            <a:avLst/>
          </a:prstGeom>
        </p:spPr>
      </p:pic>
      <p:sp>
        <p:nvSpPr>
          <p:cNvPr id="6" name="Ellipsi 5">
            <a:extLst>
              <a:ext uri="{FF2B5EF4-FFF2-40B4-BE49-F238E27FC236}">
                <a16:creationId xmlns:a16="http://schemas.microsoft.com/office/drawing/2014/main" xmlns="" id="{20AD9129-DDE3-4B88-ADD1-A044201D8C07}"/>
              </a:ext>
            </a:extLst>
          </p:cNvPr>
          <p:cNvSpPr/>
          <p:nvPr/>
        </p:nvSpPr>
        <p:spPr>
          <a:xfrm>
            <a:off x="2374038" y="4320209"/>
            <a:ext cx="5021504" cy="1550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xmlns="" id="{1A5D9BC5-A5AF-469D-A02D-CA95957925D3}"/>
              </a:ext>
            </a:extLst>
          </p:cNvPr>
          <p:cNvSpPr txBox="1"/>
          <p:nvPr/>
        </p:nvSpPr>
        <p:spPr>
          <a:xfrm>
            <a:off x="3588185" y="5976730"/>
            <a:ext cx="2593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rgbClr val="FF0000"/>
                </a:solidFill>
              </a:rPr>
              <a:t>Mistä ero johtuu?</a:t>
            </a:r>
          </a:p>
        </p:txBody>
      </p:sp>
    </p:spTree>
    <p:extLst>
      <p:ext uri="{BB962C8B-B14F-4D97-AF65-F5344CB8AC3E}">
        <p14:creationId xmlns:p14="http://schemas.microsoft.com/office/powerpoint/2010/main" val="17478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BF8D503-8B6C-47ED-BC73-D13B8968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 3. Veden </a:t>
            </a:r>
            <a:r>
              <a:rPr lang="fi-FI" dirty="0" smtClean="0"/>
              <a:t>uhkatekijät </a:t>
            </a:r>
            <a:r>
              <a:rPr lang="fi-FI" dirty="0"/>
              <a:t>ja säästäminen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FCDB356C-889E-40FC-A61C-4E2521442D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Toinen ryhmä etsii mahdollisimman monta </a:t>
            </a:r>
            <a:r>
              <a:rPr lang="fi-FI" b="1" u="sng" dirty="0"/>
              <a:t>veden </a:t>
            </a:r>
            <a:r>
              <a:rPr lang="fi-FI" b="1" u="sng" dirty="0" smtClean="0"/>
              <a:t>liittyvää </a:t>
            </a:r>
            <a:r>
              <a:rPr lang="fi-FI" b="1" u="sng" dirty="0" err="1" smtClean="0"/>
              <a:t>uhkatekiJää</a:t>
            </a:r>
            <a:r>
              <a:rPr lang="fi-FI" b="1" u="sng" dirty="0" smtClean="0"/>
              <a:t> </a:t>
            </a:r>
            <a:r>
              <a:rPr lang="fi-FI" dirty="0"/>
              <a:t>seuraavilla hakusanoilla:</a:t>
            </a:r>
          </a:p>
          <a:p>
            <a:pPr lvl="1"/>
            <a:r>
              <a:rPr lang="fi-FI" sz="2000" b="1" dirty="0"/>
              <a:t>Veden uhkia</a:t>
            </a:r>
          </a:p>
          <a:p>
            <a:pPr lvl="1"/>
            <a:r>
              <a:rPr lang="fi-FI" sz="2000" b="1" dirty="0"/>
              <a:t>Pohjavettä uhkaavat tekijät</a:t>
            </a:r>
          </a:p>
          <a:p>
            <a:pPr lvl="1"/>
            <a:r>
              <a:rPr lang="fi-FI" sz="2000" b="1" dirty="0"/>
              <a:t>Vesivarat saastuminen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45590027-3E31-49D3-BA58-297E46D5E2A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2" y="2367092"/>
            <a:ext cx="5105400" cy="3424107"/>
          </a:xfrm>
        </p:spPr>
        <p:txBody>
          <a:bodyPr/>
          <a:lstStyle/>
          <a:p>
            <a:r>
              <a:rPr lang="fi-FI" dirty="0"/>
              <a:t>Toinen ryhmä etsii Mahdollisimman monta </a:t>
            </a:r>
            <a:r>
              <a:rPr lang="fi-FI" b="1" u="sng" dirty="0"/>
              <a:t>veden </a:t>
            </a:r>
            <a:r>
              <a:rPr lang="fi-FI" b="1" u="sng" dirty="0" err="1"/>
              <a:t>säästökeinoa</a:t>
            </a:r>
            <a:r>
              <a:rPr lang="fi-FI" b="1" u="sng" dirty="0"/>
              <a:t> </a:t>
            </a:r>
            <a:r>
              <a:rPr lang="fi-FI" dirty="0"/>
              <a:t>seuraavilla hakusanoilla:</a:t>
            </a:r>
          </a:p>
          <a:p>
            <a:pPr lvl="1"/>
            <a:r>
              <a:rPr lang="fi-FI" sz="2000" b="1" dirty="0"/>
              <a:t>Veden säästäminen</a:t>
            </a:r>
          </a:p>
          <a:p>
            <a:pPr lvl="1"/>
            <a:r>
              <a:rPr lang="fi-FI" sz="2000" b="1" dirty="0"/>
              <a:t>Veden kulutuksen laskeminen</a:t>
            </a:r>
          </a:p>
          <a:p>
            <a:pPr lvl="1"/>
            <a:r>
              <a:rPr lang="fi-FI" sz="2000" b="1" dirty="0"/>
              <a:t>Veden säästötapoja</a:t>
            </a:r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xmlns="" id="{2DB1FE9D-CDE3-4055-85FB-794B180C18CB}"/>
              </a:ext>
            </a:extLst>
          </p:cNvPr>
          <p:cNvSpPr txBox="1"/>
          <p:nvPr/>
        </p:nvSpPr>
        <p:spPr>
          <a:xfrm>
            <a:off x="965165" y="5389599"/>
            <a:ext cx="104140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KOOTAAN UHAT TAULUN VASEMMALLE PUOLELLE JA SÄÄSTÖKEINOT OIKEALLE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AIKAA 15 MIN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86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12BD95A-B031-4633-8F09-561DE58D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Veden uhat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60197A25-70E3-43C5-8293-1FA083B7F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fi-FI" sz="2900" dirty="0"/>
              <a:t> </a:t>
            </a:r>
          </a:p>
          <a:p>
            <a:pPr fontAlgn="base"/>
            <a:r>
              <a:rPr lang="fi-FI" sz="2900" dirty="0"/>
              <a:t> </a:t>
            </a:r>
          </a:p>
          <a:p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pPr fontAlgn="base"/>
            <a:r>
              <a:rPr lang="fi-FI" sz="2400" dirty="0"/>
              <a:t>kemikaalit </a:t>
            </a:r>
          </a:p>
          <a:p>
            <a:pPr fontAlgn="base"/>
            <a:r>
              <a:rPr lang="fi-FI" sz="2400" dirty="0"/>
              <a:t>öljy </a:t>
            </a:r>
          </a:p>
          <a:p>
            <a:pPr fontAlgn="base"/>
            <a:r>
              <a:rPr lang="fi-FI" sz="2400" dirty="0" smtClean="0"/>
              <a:t>Mikromuovit</a:t>
            </a:r>
          </a:p>
          <a:p>
            <a:pPr fontAlgn="base"/>
            <a:r>
              <a:rPr lang="fi-FI" sz="2400" dirty="0"/>
              <a:t>raskasmetallit</a:t>
            </a:r>
          </a:p>
          <a:p>
            <a:pPr fontAlgn="base"/>
            <a:r>
              <a:rPr lang="fi-FI" sz="2800" dirty="0" smtClean="0"/>
              <a:t> </a:t>
            </a:r>
            <a:endParaRPr lang="fi-FI" sz="28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fontAlgn="base"/>
            <a:r>
              <a:rPr lang="fi-FI" sz="2400" dirty="0" smtClean="0"/>
              <a:t>kaupungistuminen</a:t>
            </a:r>
            <a:r>
              <a:rPr lang="fi-FI" sz="2400" dirty="0"/>
              <a:t> </a:t>
            </a:r>
          </a:p>
          <a:p>
            <a:pPr fontAlgn="base"/>
            <a:r>
              <a:rPr lang="fi-FI" sz="2400" dirty="0" smtClean="0"/>
              <a:t>väestönkasvu </a:t>
            </a:r>
          </a:p>
          <a:p>
            <a:r>
              <a:rPr lang="fi-FI" sz="2400" dirty="0"/>
              <a:t>ilmastonmuutos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fontAlgn="base"/>
            <a:r>
              <a:rPr lang="fi-FI" sz="2400" dirty="0"/>
              <a:t>loiset ja taudit </a:t>
            </a:r>
          </a:p>
          <a:p>
            <a:pPr fontAlgn="base"/>
            <a:r>
              <a:rPr lang="fi-FI" sz="2400" dirty="0"/>
              <a:t>roskat </a:t>
            </a:r>
          </a:p>
          <a:p>
            <a:pPr fontAlgn="base"/>
            <a:r>
              <a:rPr lang="fi-FI" sz="2400" dirty="0"/>
              <a:t>lääkeaineet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27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A0BB2D6-02A5-41FC-AA97-A9914CC2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voit säästää vettä?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ECE95AE9-C3DE-4315-8B4F-C3D898D839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Pese täysiä koneellisia pyykkiä ja </a:t>
            </a:r>
            <a:r>
              <a:rPr lang="fi-FI" dirty="0" smtClean="0"/>
              <a:t>astioita.</a:t>
            </a:r>
            <a:endParaRPr lang="fi-FI" dirty="0"/>
          </a:p>
          <a:p>
            <a:r>
              <a:rPr lang="fi-FI" dirty="0"/>
              <a:t>Käytä tulppaa altaassa, jos tiskaat käsin.</a:t>
            </a:r>
          </a:p>
          <a:p>
            <a:r>
              <a:rPr lang="fi-FI" dirty="0"/>
              <a:t>Vältä huuhtelua juoksevan veden alla.</a:t>
            </a:r>
          </a:p>
          <a:p>
            <a:r>
              <a:rPr lang="fi-FI" dirty="0"/>
              <a:t>Käy Suihkussa ennemmin kuin kylvyssä.</a:t>
            </a:r>
          </a:p>
          <a:p>
            <a:r>
              <a:rPr lang="fi-FI" dirty="0"/>
              <a:t>Sulje hana saippuoinnin ajaksi.</a:t>
            </a:r>
          </a:p>
          <a:p>
            <a:r>
              <a:rPr lang="fi-FI" dirty="0"/>
              <a:t>Vältä veden juoksutusta hampaita pestessäsi -käytä mukia.</a:t>
            </a:r>
          </a:p>
          <a:p>
            <a:r>
              <a:rPr lang="fi-FI" dirty="0"/>
              <a:t>Hyödynnä sadevettä esim. puutarhan kasteluun ja auton pesuun</a:t>
            </a:r>
          </a:p>
          <a:p>
            <a:r>
              <a:rPr lang="fi-FI" dirty="0"/>
              <a:t>Kulutuksen vähentäminen</a:t>
            </a:r>
          </a:p>
        </p:txBody>
      </p:sp>
    </p:spTree>
    <p:extLst>
      <p:ext uri="{BB962C8B-B14F-4D97-AF65-F5344CB8AC3E}">
        <p14:creationId xmlns:p14="http://schemas.microsoft.com/office/powerpoint/2010/main" val="28722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BB20EFE-EC16-46F1-89AC-AFC30B3F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Vettä Pitäisi säästää?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513E9C13-8ECB-4FE1-B7E7-46F4F4B90F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Makeaa vettä vähän</a:t>
            </a:r>
          </a:p>
          <a:p>
            <a:r>
              <a:rPr lang="fi-FI" dirty="0"/>
              <a:t>Kaikilla ihmisillä ei maailmassa vettä</a:t>
            </a:r>
          </a:p>
          <a:p>
            <a:r>
              <a:rPr lang="fi-FI" dirty="0"/>
              <a:t>Pohjavesivarannot ehtyvät</a:t>
            </a:r>
          </a:p>
          <a:p>
            <a:r>
              <a:rPr lang="fi-FI" dirty="0"/>
              <a:t>Suomeen tuodaan paljon tuotteita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 smtClean="0">
                <a:sym typeface="Wingdings" panose="05000000000000000000" pitchFamily="2" charset="2"/>
              </a:rPr>
              <a:t>piilovesi!</a:t>
            </a:r>
            <a:endParaRPr lang="fi-FI" dirty="0">
              <a:sym typeface="Wingdings" panose="05000000000000000000" pitchFamily="2" charset="2"/>
            </a:endParaRPr>
          </a:p>
          <a:p>
            <a:pPr lvl="1"/>
            <a:r>
              <a:rPr lang="fi-FI" dirty="0">
                <a:sym typeface="Wingdings" panose="05000000000000000000" pitchFamily="2" charset="2"/>
              </a:rPr>
              <a:t>Suomeen siis </a:t>
            </a:r>
            <a:r>
              <a:rPr lang="fi-FI" dirty="0" smtClean="0">
                <a:sym typeface="Wingdings" panose="05000000000000000000" pitchFamily="2" charset="2"/>
              </a:rPr>
              <a:t>”tuodaan” </a:t>
            </a:r>
            <a:r>
              <a:rPr lang="fi-FI" dirty="0">
                <a:sym typeface="Wingdings" panose="05000000000000000000" pitchFamily="2" charset="2"/>
              </a:rPr>
              <a:t>enemmän vettä kuin täältä </a:t>
            </a:r>
            <a:r>
              <a:rPr lang="fi-FI" dirty="0" smtClean="0">
                <a:sym typeface="Wingdings" panose="05000000000000000000" pitchFamily="2" charset="2"/>
              </a:rPr>
              <a:t>”poistuu” </a:t>
            </a:r>
            <a:r>
              <a:rPr lang="fi-FI" dirty="0">
                <a:sym typeface="Wingdings" panose="05000000000000000000" pitchFamily="2" charset="2"/>
              </a:rPr>
              <a:t> Vesi </a:t>
            </a:r>
            <a:r>
              <a:rPr lang="fi-FI" dirty="0" smtClean="0">
                <a:sym typeface="Wingdings" panose="05000000000000000000" pitchFamily="2" charset="2"/>
              </a:rPr>
              <a:t>vähenee muista maista.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xmlns="" id="{F78625AE-A646-41CF-913F-DA157A685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539" y="531097"/>
            <a:ext cx="4333461" cy="36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49A3BAD9-A202-450F-BC45-7DE3167CA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5" y="363479"/>
            <a:ext cx="11337289" cy="6131042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xmlns="" id="{7A1C76F8-4A03-4D5E-82D6-B652609D849D}"/>
              </a:ext>
            </a:extLst>
          </p:cNvPr>
          <p:cNvSpPr txBox="1"/>
          <p:nvPr/>
        </p:nvSpPr>
        <p:spPr>
          <a:xfrm>
            <a:off x="427355" y="6494521"/>
            <a:ext cx="3599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hlinkClick r:id="rId3"/>
              </a:rPr>
              <a:t>https://wwf.fi/mediabank/1331.pdf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85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Veden kulutus </a:t>
            </a:r>
            <a:r>
              <a:rPr lang="fi-FI" dirty="0"/>
              <a:t>tänä vuonna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i-FI" u="sng" dirty="0">
                <a:hlinkClick r:id="rId2"/>
              </a:rPr>
              <a:t>http://www.worldometers.info/water/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76" y="3222593"/>
            <a:ext cx="4694067" cy="312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 1. Veden Päivittäinen käyttö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Yhdistäkää </a:t>
            </a:r>
            <a:r>
              <a:rPr lang="fi-FI" dirty="0" smtClean="0"/>
              <a:t>oikea </a:t>
            </a:r>
            <a:r>
              <a:rPr lang="fi-FI" dirty="0"/>
              <a:t>kuva oikeaan </a:t>
            </a:r>
            <a:r>
              <a:rPr lang="fi-FI" dirty="0" smtClean="0"/>
              <a:t>lukuun (litraa/asukas/vuorokausi).</a:t>
            </a:r>
            <a:endParaRPr lang="fi-FI" dirty="0"/>
          </a:p>
          <a:p>
            <a:r>
              <a:rPr lang="fi-FI" dirty="0"/>
              <a:t>Aikaa 2 </a:t>
            </a:r>
            <a:r>
              <a:rPr lang="fi-FI" dirty="0" smtClean="0"/>
              <a:t>min.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xmlns="" id="{D551686C-0014-455D-B347-0C3986BF1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88" y="3432148"/>
            <a:ext cx="3957578" cy="2602869"/>
          </a:xfrm>
          <a:prstGeom prst="rect">
            <a:avLst/>
          </a:prstGeom>
        </p:spPr>
      </p:pic>
      <p:cxnSp>
        <p:nvCxnSpPr>
          <p:cNvPr id="6" name="Suora nuoliyhdysviiva 5"/>
          <p:cNvCxnSpPr/>
          <p:nvPr/>
        </p:nvCxnSpPr>
        <p:spPr>
          <a:xfrm flipV="1">
            <a:off x="5175682" y="3195961"/>
            <a:ext cx="2334827" cy="13050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6"/>
          <p:cNvSpPr txBox="1"/>
          <p:nvPr/>
        </p:nvSpPr>
        <p:spPr>
          <a:xfrm>
            <a:off x="7599285" y="2876365"/>
            <a:ext cx="199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X litraa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83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xmlns="" id="{2CADB577-B4F1-4D35-A3ED-B553E43A3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6" y="106018"/>
            <a:ext cx="3030583" cy="2834640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623F330D-579B-451B-84D9-00BBB8EDD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77" y="106018"/>
            <a:ext cx="2913845" cy="2759393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18A8456A-D6D4-4D64-AEF1-36DBC5241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931" y="106018"/>
            <a:ext cx="2840182" cy="2840182"/>
          </a:xfrm>
          <a:prstGeom prst="rect">
            <a:avLst/>
          </a:prstGeom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xmlns="" id="{7CB0E8CB-77F0-4C14-B1BB-E98468EB63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t="11857" r="21426" b="5513"/>
          <a:stretch/>
        </p:blipFill>
        <p:spPr>
          <a:xfrm>
            <a:off x="189626" y="3429000"/>
            <a:ext cx="3794901" cy="2814552"/>
          </a:xfrm>
          <a:prstGeom prst="rect">
            <a:avLst/>
          </a:prstGeom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xmlns="" id="{D551686C-0014-455D-B347-0C3986BF15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1" y="3538681"/>
            <a:ext cx="3957578" cy="2602869"/>
          </a:xfrm>
          <a:prstGeom prst="rect">
            <a:avLst/>
          </a:prstGeom>
        </p:spPr>
      </p:pic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xmlns="" id="{40C386FF-3835-46E6-ABF7-A7501B38022C}"/>
              </a:ext>
            </a:extLst>
          </p:cNvPr>
          <p:cNvSpPr/>
          <p:nvPr/>
        </p:nvSpPr>
        <p:spPr>
          <a:xfrm>
            <a:off x="2166015" y="2123000"/>
            <a:ext cx="1991058" cy="70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/>
              <a:t>56 litraa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xmlns="" id="{90586049-929C-4E25-90BF-D365B3B49BA2}"/>
              </a:ext>
            </a:extLst>
          </p:cNvPr>
          <p:cNvSpPr/>
          <p:nvPr/>
        </p:nvSpPr>
        <p:spPr>
          <a:xfrm>
            <a:off x="5854945" y="362507"/>
            <a:ext cx="1842052" cy="70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/>
              <a:t>40 litraa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xmlns="" id="{2FEAC642-715D-4729-9D2C-A203394BADC7}"/>
              </a:ext>
            </a:extLst>
          </p:cNvPr>
          <p:cNvSpPr/>
          <p:nvPr/>
        </p:nvSpPr>
        <p:spPr>
          <a:xfrm>
            <a:off x="9937022" y="1808451"/>
            <a:ext cx="2054086" cy="70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/>
              <a:t>27 litraa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xmlns="" id="{FE8F7BDE-9FF8-4DA1-81DB-6121F4E9AADD}"/>
              </a:ext>
            </a:extLst>
          </p:cNvPr>
          <p:cNvSpPr/>
          <p:nvPr/>
        </p:nvSpPr>
        <p:spPr>
          <a:xfrm>
            <a:off x="1020335" y="6083868"/>
            <a:ext cx="2040834" cy="75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/>
              <a:t>10 litraa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xmlns="" id="{81707B97-0212-451B-B554-3566FD73E5CF}"/>
              </a:ext>
            </a:extLst>
          </p:cNvPr>
          <p:cNvSpPr/>
          <p:nvPr/>
        </p:nvSpPr>
        <p:spPr>
          <a:xfrm>
            <a:off x="5419322" y="5937752"/>
            <a:ext cx="2133600" cy="877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/>
              <a:t>20 litraa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xmlns="" id="{74E0B5B6-1F53-4693-A1F3-1613CBF6C911}"/>
              </a:ext>
            </a:extLst>
          </p:cNvPr>
          <p:cNvSpPr/>
          <p:nvPr/>
        </p:nvSpPr>
        <p:spPr>
          <a:xfrm>
            <a:off x="8516931" y="3538681"/>
            <a:ext cx="3485443" cy="25451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xmlns="" id="{A06FCD06-4D1C-41A9-AAF2-91DD2BFE838F}"/>
              </a:ext>
            </a:extLst>
          </p:cNvPr>
          <p:cNvSpPr txBox="1"/>
          <p:nvPr/>
        </p:nvSpPr>
        <p:spPr>
          <a:xfrm>
            <a:off x="8917810" y="4346305"/>
            <a:ext cx="2683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/>
              <a:t>Muu käyttö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xmlns="" id="{C326DE35-C7EB-473B-AE2A-5BD47A2F9EF0}"/>
              </a:ext>
            </a:extLst>
          </p:cNvPr>
          <p:cNvSpPr/>
          <p:nvPr/>
        </p:nvSpPr>
        <p:spPr>
          <a:xfrm>
            <a:off x="9356035" y="5937752"/>
            <a:ext cx="2133600" cy="814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/>
              <a:t>7 litraa</a:t>
            </a:r>
          </a:p>
        </p:txBody>
      </p:sp>
    </p:spTree>
    <p:extLst>
      <p:ext uri="{BB962C8B-B14F-4D97-AF65-F5344CB8AC3E}">
        <p14:creationId xmlns:p14="http://schemas.microsoft.com/office/powerpoint/2010/main" val="21359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Arvaa paljonko…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Suomessa keskimääräinen vedenkulutus </a:t>
            </a:r>
            <a:r>
              <a:rPr lang="fi-FI" dirty="0" smtClean="0"/>
              <a:t>on…</a:t>
            </a:r>
          </a:p>
          <a:p>
            <a:pPr marL="457200" lvl="1" indent="0">
              <a:buNone/>
            </a:pPr>
            <a:r>
              <a:rPr lang="fi-FI" dirty="0" smtClean="0"/>
              <a:t>150 l/asukas/vrk (Voi vaihdella välillä 90-270 l/asukas/vrk).</a:t>
            </a:r>
            <a:endParaRPr lang="fi-FI" dirty="0"/>
          </a:p>
          <a:p>
            <a:r>
              <a:rPr lang="fi-FI" dirty="0"/>
              <a:t>Suomalainen </a:t>
            </a:r>
            <a:r>
              <a:rPr lang="fi-FI" dirty="0" smtClean="0"/>
              <a:t>käyttää…</a:t>
            </a:r>
          </a:p>
          <a:p>
            <a:pPr marL="457200" lvl="1" indent="0">
              <a:buNone/>
            </a:pPr>
            <a:r>
              <a:rPr lang="fi-FI" dirty="0" smtClean="0"/>
              <a:t>4700</a:t>
            </a:r>
          </a:p>
          <a:p>
            <a:pPr marL="266700" indent="0">
              <a:buNone/>
            </a:pPr>
            <a:r>
              <a:rPr lang="fi-FI" dirty="0" smtClean="0"/>
              <a:t>…litraa </a:t>
            </a:r>
            <a:r>
              <a:rPr lang="fi-FI" dirty="0"/>
              <a:t>maapallon vesivaroja päivässä</a:t>
            </a:r>
          </a:p>
          <a:p>
            <a:r>
              <a:rPr lang="fi-FI" dirty="0"/>
              <a:t>Suurin osa kulutetusta </a:t>
            </a:r>
            <a:r>
              <a:rPr lang="fi-FI" dirty="0" smtClean="0"/>
              <a:t>vedestä on…</a:t>
            </a:r>
          </a:p>
          <a:p>
            <a:pPr marL="457200" lvl="1" indent="0">
              <a:buNone/>
            </a:pPr>
            <a:r>
              <a:rPr lang="fi-FI" dirty="0" smtClean="0"/>
              <a:t> piilovettä.</a:t>
            </a:r>
            <a:endParaRPr lang="fi-FI" dirty="0"/>
          </a:p>
          <a:p>
            <a:r>
              <a:rPr lang="fi-FI" dirty="0"/>
              <a:t>Ihminen tarvitsee </a:t>
            </a:r>
            <a:r>
              <a:rPr lang="fi-FI" dirty="0" smtClean="0"/>
              <a:t>vähintään… </a:t>
            </a:r>
          </a:p>
          <a:p>
            <a:pPr marL="457200" lvl="1" indent="0">
              <a:buNone/>
            </a:pPr>
            <a:r>
              <a:rPr lang="fi-FI" dirty="0" smtClean="0"/>
              <a:t>20</a:t>
            </a:r>
          </a:p>
          <a:p>
            <a:pPr marL="266700" indent="0">
              <a:buNone/>
            </a:pPr>
            <a:r>
              <a:rPr lang="fi-FI" dirty="0" smtClean="0"/>
              <a:t>…litraa </a:t>
            </a:r>
            <a:r>
              <a:rPr lang="fi-FI" dirty="0"/>
              <a:t>vettä </a:t>
            </a:r>
            <a:r>
              <a:rPr lang="fi-FI" dirty="0" smtClean="0"/>
              <a:t>päivässä (Juomavesi</a:t>
            </a:r>
            <a:r>
              <a:rPr lang="fi-FI" dirty="0"/>
              <a:t>, ravinnon mukana saatava vesi, </a:t>
            </a:r>
            <a:r>
              <a:rPr lang="fi-FI" dirty="0" smtClean="0"/>
              <a:t>peseytyminen).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385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xmlns="" id="{32B356B3-A766-471B-97CB-D37EA9FD1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382" y="344574"/>
            <a:ext cx="9051235" cy="6396207"/>
          </a:xfrm>
          <a:prstGeom prst="rect">
            <a:avLst/>
          </a:prstGeom>
        </p:spPr>
      </p:pic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xmlns="" id="{6693AA6E-D7C1-4C09-B4BA-F9027DCA7CD8}"/>
              </a:ext>
            </a:extLst>
          </p:cNvPr>
          <p:cNvCxnSpPr/>
          <p:nvPr/>
        </p:nvCxnSpPr>
        <p:spPr>
          <a:xfrm>
            <a:off x="1205948" y="2928731"/>
            <a:ext cx="169627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ruutu 2"/>
          <p:cNvSpPr txBox="1"/>
          <p:nvPr/>
        </p:nvSpPr>
        <p:spPr>
          <a:xfrm>
            <a:off x="798990" y="2559399"/>
            <a:ext cx="104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Suomi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536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73" y="-766439"/>
            <a:ext cx="3935688" cy="2023252"/>
          </a:xfrm>
        </p:spPr>
        <p:txBody>
          <a:bodyPr/>
          <a:lstStyle/>
          <a:p>
            <a:r>
              <a:rPr lang="fi-FI" dirty="0"/>
              <a:t>Piilovesi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72863" y="1256814"/>
            <a:ext cx="7190744" cy="5064088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2800" dirty="0"/>
              <a:t>Piilovesi= tuotteisiin ”piilotettu” vesi, paljonko jonkin tuotteen valmistukseen tai viljelyyn tarvitaan kaiken kaikkiaan vettä.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2800" dirty="0"/>
              <a:t>Eri tuotteet sisältävät eri määriä piilovettä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2200" dirty="0"/>
              <a:t>Yhdessä omenassa noin 70 litraa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sz="2200" dirty="0"/>
              <a:t>Yhdessä t-paidassa noin 2700 litraa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2800" dirty="0"/>
              <a:t>Suomeen tulevissa tuotteissa ei ole käytetty suomen vesivaroja</a:t>
            </a:r>
          </a:p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xmlns="" id="{AFA6C30C-3826-474D-8A63-EF4FBF7F47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7824" t="19502" r="39023" b="39899"/>
          <a:stretch/>
        </p:blipFill>
        <p:spPr>
          <a:xfrm>
            <a:off x="7563607" y="1989404"/>
            <a:ext cx="3757043" cy="37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41D499C-7B44-4C5C-9D8E-E342C19B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 2. Piilovesi tuotteissa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5F29E4B6-FC86-4498-A781-ACF2403CCB5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Yhdistäkää </a:t>
            </a:r>
            <a:r>
              <a:rPr lang="fi-FI" dirty="0" smtClean="0"/>
              <a:t>oikeat </a:t>
            </a:r>
            <a:r>
              <a:rPr lang="fi-FI" dirty="0"/>
              <a:t>kortit oikeisiin </a:t>
            </a:r>
            <a:r>
              <a:rPr lang="fi-FI" dirty="0" smtClean="0"/>
              <a:t>lukuihin.</a:t>
            </a:r>
            <a:endParaRPr lang="fi-FI" dirty="0"/>
          </a:p>
          <a:p>
            <a:r>
              <a:rPr lang="fi-FI" dirty="0"/>
              <a:t>Aikaa 5 </a:t>
            </a:r>
            <a:r>
              <a:rPr lang="fi-FI" dirty="0" smtClean="0"/>
              <a:t>min.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617" y="3375410"/>
            <a:ext cx="2133600" cy="2752725"/>
          </a:xfrm>
          <a:prstGeom prst="rect">
            <a:avLst/>
          </a:prstGeom>
        </p:spPr>
      </p:pic>
      <p:cxnSp>
        <p:nvCxnSpPr>
          <p:cNvPr id="5" name="Suora nuoliyhdysviiva 4">
            <a:extLst>
              <a:ext uri="{FF2B5EF4-FFF2-40B4-BE49-F238E27FC236}">
                <a16:creationId xmlns:a16="http://schemas.microsoft.com/office/drawing/2014/main" xmlns="" id="{6693AA6E-D7C1-4C09-B4BA-F9027DCA7CD8}"/>
              </a:ext>
            </a:extLst>
          </p:cNvPr>
          <p:cNvCxnSpPr/>
          <p:nvPr/>
        </p:nvCxnSpPr>
        <p:spPr>
          <a:xfrm flipV="1">
            <a:off x="4970112" y="3515220"/>
            <a:ext cx="1741438" cy="8957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6"/>
          <p:cNvSpPr txBox="1"/>
          <p:nvPr/>
        </p:nvSpPr>
        <p:spPr>
          <a:xfrm>
            <a:off x="6942403" y="3217247"/>
            <a:ext cx="199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X litraa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487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xmlns="" id="{36401F34-7B46-43E9-8B42-8A64CCD17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7" y="769454"/>
            <a:ext cx="11065366" cy="531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ara">
  <a:themeElements>
    <a:clrScheme name="Pisar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Pisar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402</TotalTime>
  <Words>322</Words>
  <Application>Microsoft Office PowerPoint</Application>
  <PresentationFormat>Laajakuva</PresentationFormat>
  <Paragraphs>79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Tw Cen MT</vt:lpstr>
      <vt:lpstr>Wingdings</vt:lpstr>
      <vt:lpstr>Pisara</vt:lpstr>
      <vt:lpstr>Veden säästäminen</vt:lpstr>
      <vt:lpstr>Veden kulutus tänä vuonna</vt:lpstr>
      <vt:lpstr>Tehtävä 1. Veden Päivittäinen käyttö</vt:lpstr>
      <vt:lpstr>PowerPoint-esitys</vt:lpstr>
      <vt:lpstr>Arvaa paljonko…</vt:lpstr>
      <vt:lpstr>PowerPoint-esitys</vt:lpstr>
      <vt:lpstr>Piilovesi</vt:lpstr>
      <vt:lpstr>Tehtävä 2. Piilovesi tuotteissa</vt:lpstr>
      <vt:lpstr>PowerPoint-esitys</vt:lpstr>
      <vt:lpstr>PowerPoint-esitys</vt:lpstr>
      <vt:lpstr>PowerPoint-esitys</vt:lpstr>
      <vt:lpstr>PowerPoint-esitys</vt:lpstr>
      <vt:lpstr>PowerPoint-esitys</vt:lpstr>
      <vt:lpstr>Tehtävä 3. Veden uhkatekijät ja säästäminen </vt:lpstr>
      <vt:lpstr>Veden uhat</vt:lpstr>
      <vt:lpstr>Miten voit säästää vettä?</vt:lpstr>
      <vt:lpstr>Miksi Vettä Pitäisi säästää?</vt:lpstr>
      <vt:lpstr>PowerPoint-esitys</vt:lpstr>
    </vt:vector>
  </TitlesOfParts>
  <Company>University of Eastern Finland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Veden säästö</dc:title>
  <dc:creator>Essi Linnavirta</dc:creator>
  <cp:lastModifiedBy>Petja Hämäläinen</cp:lastModifiedBy>
  <cp:revision>127</cp:revision>
  <dcterms:created xsi:type="dcterms:W3CDTF">2018-11-13T11:11:33Z</dcterms:created>
  <dcterms:modified xsi:type="dcterms:W3CDTF">2019-02-22T08:03:31Z</dcterms:modified>
</cp:coreProperties>
</file>