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65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22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7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44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9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12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80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20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1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80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5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25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0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8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19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44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06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296C-E820-4221-B664-D123FB7A32CF}" type="datetimeFigureOut">
              <a:rPr lang="fi-FI" smtClean="0"/>
              <a:t>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0A3C-01B7-4E83-B00D-275545AE4F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760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lyEhpf94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GeUztTkRA" TargetMode="External"/><Relationship Id="rId2" Type="http://schemas.openxmlformats.org/officeDocument/2006/relationships/hyperlink" Target="https://www.youtube.com/watch?v=CdUoFIZSuX0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Ie2j7GpC4J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Voiko aisteja huijata?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5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Skenaario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Katso video kolikkotempuista </a:t>
            </a:r>
            <a:r>
              <a:rPr lang="fi-FI" dirty="0" smtClean="0">
                <a:hlinkClick r:id="rId2"/>
              </a:rPr>
              <a:t>https://www.youtube.com/watch?v=cmlyEhpf94o</a:t>
            </a:r>
            <a:endParaRPr lang="fi-FI" dirty="0" smtClean="0"/>
          </a:p>
          <a:p>
            <a:r>
              <a:rPr lang="fi-FI" dirty="0" smtClean="0"/>
              <a:t>Miksi temput toimivat?</a:t>
            </a:r>
          </a:p>
          <a:p>
            <a:r>
              <a:rPr lang="fi-FI" dirty="0" smtClean="0"/>
              <a:t>Mihin kyseiset temput perustuivat?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Ennakkotietämys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Mitä aistit ovat</a:t>
            </a:r>
            <a:r>
              <a:rPr lang="fi-FI" dirty="0" smtClean="0"/>
              <a:t>?</a:t>
            </a:r>
          </a:p>
          <a:p>
            <a:r>
              <a:rPr lang="fi-FI" dirty="0" smtClean="0"/>
              <a:t>Mitä aisteja ihmisellä on?</a:t>
            </a:r>
          </a:p>
          <a:p>
            <a:pPr lvl="1"/>
            <a:r>
              <a:rPr lang="fi-FI" dirty="0" smtClean="0"/>
              <a:t>Entä koiralla?</a:t>
            </a:r>
          </a:p>
          <a:p>
            <a:pPr lvl="1"/>
            <a:r>
              <a:rPr lang="fi-FI" dirty="0" smtClean="0"/>
              <a:t>Entä muurahaisella?</a:t>
            </a:r>
          </a:p>
          <a:p>
            <a:pPr lvl="1"/>
            <a:r>
              <a:rPr lang="fi-FI" dirty="0" smtClean="0"/>
              <a:t>Entä koivulla?</a:t>
            </a:r>
          </a:p>
          <a:p>
            <a:r>
              <a:rPr lang="fi-FI" dirty="0" smtClean="0"/>
              <a:t>Mistä aistimus muodostuu?</a:t>
            </a:r>
          </a:p>
          <a:p>
            <a:r>
              <a:rPr lang="fi-FI" dirty="0" smtClean="0"/>
              <a:t>Mikä aisteistasi on dominoivin?</a:t>
            </a:r>
          </a:p>
          <a:p>
            <a:pPr lvl="1"/>
            <a:r>
              <a:rPr lang="fi-FI" dirty="0" smtClean="0"/>
              <a:t>Miksi?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Mistä aistista luopuisit, jos joutuisit luopumaan yhdestä aistista?</a:t>
            </a:r>
          </a:p>
          <a:p>
            <a:r>
              <a:rPr lang="fi-FI" dirty="0" smtClean="0"/>
              <a:t>Mikä aisteista on mielestänne tärkein? Miksi?</a:t>
            </a:r>
          </a:p>
          <a:p>
            <a:r>
              <a:rPr lang="fi-FI" dirty="0" smtClean="0"/>
              <a:t>Kuinka aisteja voisi huijata?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Tehkää ajatuskarttoja pienryhmissä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Käyttäkää apuna edellisen dian kysymyksiä.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0825" y="1594078"/>
            <a:ext cx="4796713" cy="3597534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390" y="4165210"/>
            <a:ext cx="2278409" cy="162599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0" y="4165210"/>
            <a:ext cx="2484954" cy="16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2900" dirty="0" smtClean="0"/>
              <a:t>Näköaistipiste</a:t>
            </a:r>
          </a:p>
          <a:p>
            <a:pPr lvl="1"/>
            <a:r>
              <a:rPr lang="fi-FI" sz="2300" dirty="0" smtClean="0"/>
              <a:t>Silmän rakenne ja näköaistimuksen syntyminen</a:t>
            </a:r>
            <a:endParaRPr lang="fi-FI" sz="2300" dirty="0"/>
          </a:p>
          <a:p>
            <a:pPr lvl="1"/>
            <a:r>
              <a:rPr lang="fi-FI" sz="2300" dirty="0" err="1"/>
              <a:t>Värinäon</a:t>
            </a:r>
            <a:r>
              <a:rPr lang="fi-FI" sz="2300" dirty="0"/>
              <a:t> merkitys ja tärkeys</a:t>
            </a:r>
          </a:p>
          <a:p>
            <a:pPr lvl="1"/>
            <a:r>
              <a:rPr lang="fi-FI" sz="2300" dirty="0"/>
              <a:t>Optisen illuusiot</a:t>
            </a:r>
          </a:p>
          <a:p>
            <a:r>
              <a:rPr lang="fi-FI" sz="2900" dirty="0"/>
              <a:t>Tuntoaistipiste</a:t>
            </a:r>
          </a:p>
          <a:p>
            <a:pPr lvl="1"/>
            <a:r>
              <a:rPr lang="fi-FI" sz="2300" dirty="0"/>
              <a:t>Tuntoaistin reagointi</a:t>
            </a:r>
          </a:p>
          <a:p>
            <a:pPr lvl="1"/>
            <a:r>
              <a:rPr lang="fi-FI" sz="2300" dirty="0" smtClean="0"/>
              <a:t>L</a:t>
            </a:r>
            <a:r>
              <a:rPr lang="fi-FI" sz="2300" dirty="0" smtClean="0"/>
              <a:t>ämmönvaihtelut</a:t>
            </a:r>
            <a:endParaRPr lang="fi-FI" sz="2300" dirty="0"/>
          </a:p>
          <a:p>
            <a:pPr lvl="1"/>
            <a:r>
              <a:rPr lang="fi-FI" sz="2300" dirty="0" smtClean="0"/>
              <a:t>Aistin</a:t>
            </a:r>
            <a:r>
              <a:rPr lang="fi-FI" sz="2300" dirty="0" smtClean="0"/>
              <a:t>reseptorien </a:t>
            </a:r>
            <a:r>
              <a:rPr lang="fi-FI" sz="2300" dirty="0"/>
              <a:t>tiheyden tarkastelu eri puolilla kehoa</a:t>
            </a:r>
          </a:p>
          <a:p>
            <a:pPr lvl="1"/>
            <a:r>
              <a:rPr lang="fi-FI" sz="2300" dirty="0"/>
              <a:t>Kehon reagointi </a:t>
            </a:r>
            <a:r>
              <a:rPr lang="fi-FI" sz="2300" dirty="0" smtClean="0"/>
              <a:t>kipuun</a:t>
            </a:r>
          </a:p>
          <a:p>
            <a:r>
              <a:rPr lang="fi-FI" sz="2900" dirty="0"/>
              <a:t>Maku- ja hajuaistipiste</a:t>
            </a:r>
          </a:p>
          <a:p>
            <a:pPr lvl="1"/>
            <a:r>
              <a:rPr lang="fi-FI" sz="2300" dirty="0"/>
              <a:t>Haju- ja makuaistin yhteistoiminta</a:t>
            </a:r>
          </a:p>
          <a:p>
            <a:pPr lvl="1"/>
            <a:r>
              <a:rPr lang="fi-FI" sz="2300" dirty="0"/>
              <a:t>Syljen vaikutus makuaistiin</a:t>
            </a:r>
          </a:p>
          <a:p>
            <a:pPr lvl="1"/>
            <a:r>
              <a:rPr lang="fi-FI" sz="2300" dirty="0"/>
              <a:t>Hajun leviäminen ilmassa</a:t>
            </a:r>
          </a:p>
          <a:p>
            <a:pPr lvl="1"/>
            <a:r>
              <a:rPr lang="fi-FI" sz="2300" dirty="0"/>
              <a:t>Hajuaistin turtuminen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2500" dirty="0" smtClean="0"/>
              <a:t>Kuuloaistipiste</a:t>
            </a:r>
          </a:p>
          <a:p>
            <a:pPr lvl="1"/>
            <a:r>
              <a:rPr lang="fi-FI" sz="2300" dirty="0" smtClean="0"/>
              <a:t>Mitä on ääni?</a:t>
            </a:r>
          </a:p>
          <a:p>
            <a:pPr lvl="1"/>
            <a:r>
              <a:rPr lang="fi-FI" sz="2300" dirty="0" smtClean="0"/>
              <a:t>Kuuloaistimuksen syntyminen</a:t>
            </a:r>
            <a:endParaRPr lang="fi-FI" sz="2300" dirty="0" smtClean="0"/>
          </a:p>
          <a:p>
            <a:pPr lvl="1"/>
            <a:r>
              <a:rPr lang="fi-FI" sz="2300" dirty="0" smtClean="0">
                <a:hlinkClick r:id="rId2"/>
              </a:rPr>
              <a:t>Lasin rikkominen äänellä</a:t>
            </a:r>
            <a:endParaRPr lang="fi-FI" sz="2300" dirty="0" smtClean="0"/>
          </a:p>
          <a:p>
            <a:pPr lvl="1"/>
            <a:r>
              <a:rPr lang="fi-FI" sz="2300" dirty="0" err="1">
                <a:hlinkClick r:id="rId3"/>
              </a:rPr>
              <a:t>McGurkin</a:t>
            </a:r>
            <a:r>
              <a:rPr lang="fi-FI" sz="2300" dirty="0">
                <a:hlinkClick r:id="rId3"/>
              </a:rPr>
              <a:t> </a:t>
            </a:r>
            <a:r>
              <a:rPr lang="fi-FI" sz="2300" dirty="0" smtClean="0">
                <a:hlinkClick r:id="rId3"/>
              </a:rPr>
              <a:t>efekti</a:t>
            </a:r>
            <a:endParaRPr lang="fi-FI" sz="2300" dirty="0" smtClean="0"/>
          </a:p>
          <a:p>
            <a:pPr lvl="1"/>
            <a:r>
              <a:rPr lang="fi-FI" sz="2300" dirty="0" smtClean="0">
                <a:hlinkClick r:id="rId4"/>
              </a:rPr>
              <a:t>Korvan rakenne</a:t>
            </a:r>
            <a:endParaRPr lang="fi-FI" sz="2300" dirty="0"/>
          </a:p>
          <a:p>
            <a:r>
              <a:rPr lang="fi-FI" sz="2500" dirty="0" smtClean="0"/>
              <a:t>Liike ja tasapainopiste</a:t>
            </a:r>
          </a:p>
          <a:p>
            <a:pPr lvl="1"/>
            <a:r>
              <a:rPr lang="fi-FI" sz="2300" dirty="0" smtClean="0"/>
              <a:t>Näköaistin vaikutus tasapainoon</a:t>
            </a:r>
          </a:p>
          <a:p>
            <a:pPr lvl="1"/>
            <a:r>
              <a:rPr lang="fi-FI" sz="2300" dirty="0" smtClean="0"/>
              <a:t>Tasapainon säilyminen (tukkihumala)</a:t>
            </a:r>
          </a:p>
          <a:p>
            <a:pPr lvl="1"/>
            <a:r>
              <a:rPr lang="fi-FI" sz="2300" dirty="0" smtClean="0"/>
              <a:t>Selkä seinää vasten -testi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3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Tutkimus- ja opiskeluvaihe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Tehtävät löytyvät vastauslomakkeesta.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6" name="Kuva 5" descr="Vastauslomake.docx - Wo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740744"/>
            <a:ext cx="6875252" cy="37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Päätöksentekovaihe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Täydentäkää vastauslomakkeita.</a:t>
            </a:r>
          </a:p>
          <a:p>
            <a:r>
              <a:rPr lang="fi-FI" dirty="0" smtClean="0"/>
              <a:t>Tämän jälkeen valitkaa toisesta ryhmästä parit ja vertailkaa vastauksianne.</a:t>
            </a:r>
          </a:p>
          <a:p>
            <a:r>
              <a:rPr lang="fi-FI" dirty="0" smtClean="0"/>
              <a:t>Palatkaa seuraavaksi ajatuskarttoihin (skenaariovaihe) ja täydentäkää niitä (eri värisillä kynillä).</a:t>
            </a:r>
          </a:p>
          <a:p>
            <a:r>
              <a:rPr lang="fi-FI" dirty="0" smtClean="0"/>
              <a:t>Apukysymyksiä:</a:t>
            </a:r>
            <a:endParaRPr lang="fi-FI" dirty="0" smtClean="0"/>
          </a:p>
          <a:p>
            <a:pPr lvl="1"/>
            <a:r>
              <a:rPr lang="fi-FI" dirty="0" smtClean="0"/>
              <a:t>Pystyykö </a:t>
            </a:r>
            <a:r>
              <a:rPr lang="fi-FI" dirty="0" smtClean="0"/>
              <a:t>aisteja huijaamaan? Perustele.</a:t>
            </a:r>
          </a:p>
          <a:p>
            <a:pPr lvl="1"/>
            <a:r>
              <a:rPr lang="fi-FI" dirty="0" smtClean="0"/>
              <a:t>Onko jokin aisteista helpommin huijattavissa kuin muut aistit?</a:t>
            </a:r>
          </a:p>
          <a:p>
            <a:pPr lvl="1"/>
            <a:r>
              <a:rPr lang="fi-FI" dirty="0" smtClean="0"/>
              <a:t>Mistä aistista voisit luopua?</a:t>
            </a:r>
          </a:p>
        </p:txBody>
      </p:sp>
    </p:spTree>
    <p:extLst>
      <p:ext uri="{BB962C8B-B14F-4D97-AF65-F5344CB8AC3E}">
        <p14:creationId xmlns:p14="http://schemas.microsoft.com/office/powerpoint/2010/main" val="1647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Piiri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Piiri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475</TotalTime>
  <Words>212</Words>
  <Application>Microsoft Office PowerPoint</Application>
  <PresentationFormat>Laajakuva</PresentationFormat>
  <Paragraphs>56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Piiri</vt:lpstr>
      <vt:lpstr>Voiko aisteja huijata?</vt:lpstr>
      <vt:lpstr>Skenaario</vt:lpstr>
      <vt:lpstr>Ennakkotietämys</vt:lpstr>
      <vt:lpstr>Tehtävä</vt:lpstr>
      <vt:lpstr>Työpisteet</vt:lpstr>
      <vt:lpstr>Tutkimus- ja opiskeluvaihe</vt:lpstr>
      <vt:lpstr>Päätöksentekovaihe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Voiko aisteja huijata?</dc:title>
  <dc:creator>Petja Hämäläinen</dc:creator>
  <cp:lastModifiedBy>Petja Hämäläinen</cp:lastModifiedBy>
  <cp:revision>16</cp:revision>
  <dcterms:created xsi:type="dcterms:W3CDTF">2018-05-07T05:32:57Z</dcterms:created>
  <dcterms:modified xsi:type="dcterms:W3CDTF">2018-05-08T06:50:19Z</dcterms:modified>
</cp:coreProperties>
</file>