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5" r:id="rId8"/>
    <p:sldId id="264" r:id="rId9"/>
    <p:sldId id="267" r:id="rId10"/>
    <p:sldId id="263" r:id="rId11"/>
    <p:sldId id="266" r:id="rId12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>
        <p:scale>
          <a:sx n="90" d="100"/>
          <a:sy n="90" d="100"/>
        </p:scale>
        <p:origin x="53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4B61A-206C-4B60-939F-9B06B38A78AE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696E2-BA28-43D1-8E94-E76BD4F24B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32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65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03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45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62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1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41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29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56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292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41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99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1E679-C592-4311-A6F7-9439C1E4E089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3D96-EDF3-473E-8800-52E40A84D2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1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i/url?sa=i&amp;rct=j&amp;q=&amp;esrc=s&amp;source=images&amp;cd=&amp;cad=rja&amp;uact=8&amp;ved=0ahUKEwiAv_mEq7LQAhVDVxQKHcPFAFoQjRwIBw&amp;url=http://www.schoolphysics.co.uk/age11-14/Mechanics/Statics/text/Pressure_in_liquids/index.html&amp;bvm=bv.139250283,d.ZGg&amp;psig=AFQjCNHLLiiyP-u0MvQYje0PcwHQsT5L-A&amp;ust=147955947371209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XV1sXhUC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Keuhkojen ilmatilavuuden mittaus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i-FI" dirty="0" smtClean="0"/>
              <a:t>Mikko Kesonen</a:t>
            </a:r>
          </a:p>
          <a:p>
            <a:pPr algn="r"/>
            <a:r>
              <a:rPr lang="fi-FI" dirty="0" smtClean="0"/>
              <a:t>Sirpa Kärkkäinen</a:t>
            </a:r>
            <a:endParaRPr lang="fi-FI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3" y="4936873"/>
            <a:ext cx="2295303" cy="143411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574" y="4694254"/>
            <a:ext cx="1728056" cy="17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Reflektointiosio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Mitä koit oppivasi harjoituksen aikana?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Miten muuttaisit orientointitehtävien vastauksia?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58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323946" y="6511196"/>
            <a:ext cx="948691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Loppukysymys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5360"/>
            <a:ext cx="8416873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Luokkahuoneen pöydällä olevaan pulloon tehdään reikä. </a:t>
            </a:r>
          </a:p>
          <a:p>
            <a:pPr marL="0" indent="0">
              <a:buNone/>
            </a:pPr>
            <a:r>
              <a:rPr lang="fi-FI" dirty="0" smtClean="0"/>
              <a:t>Reikä paikataan tiiviisti sinitarralla, ja pullo täytetään vedellä vettä sekä suljetaan ilmatiiviillä korkilla. </a:t>
            </a:r>
          </a:p>
          <a:p>
            <a:pPr marL="0" indent="0">
              <a:buNone/>
            </a:pPr>
            <a:r>
              <a:rPr lang="fi-FI" dirty="0" smtClean="0"/>
              <a:t>Seuraavaksi sinitarra poistetaan pullon kyljestä.</a:t>
            </a:r>
          </a:p>
          <a:p>
            <a:pPr marL="0" indent="0">
              <a:buNone/>
            </a:pPr>
            <a:r>
              <a:rPr lang="fi-FI" dirty="0" smtClean="0"/>
              <a:t>Mikä seuraavista kuvista parhaiten vastaa tilannetta, kun sinitarra on ollut poistettuna useita minuutteja? </a:t>
            </a:r>
          </a:p>
          <a:p>
            <a:pPr marL="0" indent="0">
              <a:buNone/>
            </a:pPr>
            <a:r>
              <a:rPr lang="fi-FI" dirty="0" smtClean="0"/>
              <a:t>Perustele.</a:t>
            </a:r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9830091" y="244710"/>
            <a:ext cx="948692" cy="2006077"/>
            <a:chOff x="9784076" y="2043953"/>
            <a:chExt cx="948692" cy="2006077"/>
          </a:xfrm>
          <a:noFill/>
        </p:grpSpPr>
        <p:sp>
          <p:nvSpPr>
            <p:cNvPr id="5" name="Flowchart: Manual Operation 4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8" name="Oval 7"/>
          <p:cNvSpPr/>
          <p:nvPr/>
        </p:nvSpPr>
        <p:spPr>
          <a:xfrm>
            <a:off x="9788048" y="1811103"/>
            <a:ext cx="101310" cy="2723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9" name="Group 8"/>
          <p:cNvGrpSpPr/>
          <p:nvPr/>
        </p:nvGrpSpPr>
        <p:grpSpPr>
          <a:xfrm>
            <a:off x="9821621" y="2479914"/>
            <a:ext cx="948692" cy="2006077"/>
            <a:chOff x="9784076" y="2043953"/>
            <a:chExt cx="948692" cy="2006077"/>
          </a:xfrm>
          <a:solidFill>
            <a:schemeClr val="accent1"/>
          </a:solidFill>
        </p:grpSpPr>
        <p:sp>
          <p:nvSpPr>
            <p:cNvPr id="10" name="Flowchart: Manual Operation 9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3" name="Oval 12"/>
          <p:cNvSpPr/>
          <p:nvPr/>
        </p:nvSpPr>
        <p:spPr>
          <a:xfrm>
            <a:off x="9779578" y="4046307"/>
            <a:ext cx="101310" cy="27230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40333" y="2250787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440333" y="4493111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851678" y="4691803"/>
            <a:ext cx="948692" cy="2006077"/>
            <a:chOff x="9784076" y="2043953"/>
            <a:chExt cx="948692" cy="2006077"/>
          </a:xfrm>
          <a:solidFill>
            <a:schemeClr val="accent1"/>
          </a:solidFill>
        </p:grpSpPr>
        <p:sp>
          <p:nvSpPr>
            <p:cNvPr id="21" name="Flowchart: Manual Operation 20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Oval 23"/>
          <p:cNvSpPr/>
          <p:nvPr/>
        </p:nvSpPr>
        <p:spPr>
          <a:xfrm>
            <a:off x="4809635" y="6258196"/>
            <a:ext cx="101310" cy="27230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5" name="Straight Connector 24"/>
          <p:cNvCxnSpPr/>
          <p:nvPr/>
        </p:nvCxnSpPr>
        <p:spPr>
          <a:xfrm>
            <a:off x="4470390" y="6705000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323949" y="4708733"/>
            <a:ext cx="948692" cy="2006077"/>
            <a:chOff x="9784076" y="2043953"/>
            <a:chExt cx="948692" cy="2006077"/>
          </a:xfrm>
          <a:solidFill>
            <a:schemeClr val="accent1"/>
          </a:solidFill>
        </p:grpSpPr>
        <p:sp>
          <p:nvSpPr>
            <p:cNvPr id="27" name="Flowchart: Manual Operation 26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0" name="Oval 29"/>
          <p:cNvSpPr/>
          <p:nvPr/>
        </p:nvSpPr>
        <p:spPr>
          <a:xfrm>
            <a:off x="7281906" y="6275126"/>
            <a:ext cx="101310" cy="2723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6942661" y="6721930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821617" y="5629306"/>
            <a:ext cx="948691" cy="10703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34" name="Group 33"/>
          <p:cNvGrpSpPr/>
          <p:nvPr/>
        </p:nvGrpSpPr>
        <p:grpSpPr>
          <a:xfrm>
            <a:off x="9821620" y="4717198"/>
            <a:ext cx="948692" cy="2006077"/>
            <a:chOff x="9784076" y="2043953"/>
            <a:chExt cx="948692" cy="2006077"/>
          </a:xfrm>
          <a:solidFill>
            <a:schemeClr val="accent1"/>
          </a:solidFill>
        </p:grpSpPr>
        <p:sp>
          <p:nvSpPr>
            <p:cNvPr id="35" name="Flowchart: Manual Operation 34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8" name="Oval 37"/>
          <p:cNvSpPr/>
          <p:nvPr/>
        </p:nvSpPr>
        <p:spPr>
          <a:xfrm>
            <a:off x="9779577" y="6283591"/>
            <a:ext cx="101310" cy="27230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9" name="Straight Connector 38"/>
          <p:cNvCxnSpPr/>
          <p:nvPr/>
        </p:nvCxnSpPr>
        <p:spPr>
          <a:xfrm>
            <a:off x="9440332" y="6730395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49235" y="4764023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Kuva 1</a:t>
            </a:r>
            <a:endParaRPr lang="fi-FI" dirty="0"/>
          </a:p>
        </p:txBody>
      </p:sp>
      <p:sp>
        <p:nvSpPr>
          <p:cNvPr id="41" name="TextBox 40"/>
          <p:cNvSpPr txBox="1"/>
          <p:nvPr/>
        </p:nvSpPr>
        <p:spPr>
          <a:xfrm>
            <a:off x="6681920" y="4729125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Kuva 2</a:t>
            </a:r>
            <a:endParaRPr lang="fi-FI" dirty="0"/>
          </a:p>
        </p:txBody>
      </p:sp>
      <p:sp>
        <p:nvSpPr>
          <p:cNvPr id="42" name="TextBox 41"/>
          <p:cNvSpPr txBox="1"/>
          <p:nvPr/>
        </p:nvSpPr>
        <p:spPr>
          <a:xfrm>
            <a:off x="9169691" y="474436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Kuva 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69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4" grpId="0" animBg="1"/>
      <p:bldP spid="30" grpId="0" animBg="1"/>
      <p:bldP spid="33" grpId="0" animBg="1"/>
      <p:bldP spid="38" grpId="0" animBg="1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121880" cy="1325563"/>
          </a:xfrm>
        </p:spPr>
        <p:txBody>
          <a:bodyPr/>
          <a:lstStyle/>
          <a:p>
            <a:r>
              <a:rPr lang="fi-FI" dirty="0" smtClean="0"/>
              <a:t>Orientointitehtävä 1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89897" cy="4351338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/>
              <a:t>Luokkahuoneen pöydällä on kaksi keitinlasia, joista suurempi on puolillaan vettä, ja pienessä ei ole vettä ollenkaan.</a:t>
            </a:r>
          </a:p>
          <a:p>
            <a:pPr marL="0" indent="0">
              <a:buNone/>
            </a:pPr>
            <a:r>
              <a:rPr lang="fi-FI" sz="2400" dirty="0" smtClean="0"/>
              <a:t>Pienempi keitinlasi käännetään ylösalaisin ja painetaan suoraan suuremman keitinlasin pohjaan kiinni. </a:t>
            </a:r>
          </a:p>
          <a:p>
            <a:pPr marL="0" indent="0">
              <a:buNone/>
            </a:pPr>
            <a:r>
              <a:rPr lang="fi-FI" sz="2400" dirty="0" smtClean="0"/>
              <a:t>Mikä alla olevista kuvista parhaiten vastaa tilannetta, jossa pieni keitinlasi on kiinni suuremman pohjassa?  Perustele.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8833899" y="2206887"/>
            <a:ext cx="3140765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2" name="Group 11"/>
          <p:cNvGrpSpPr/>
          <p:nvPr/>
        </p:nvGrpSpPr>
        <p:grpSpPr>
          <a:xfrm>
            <a:off x="8704729" y="192741"/>
            <a:ext cx="2167217" cy="2014146"/>
            <a:chOff x="8704729" y="192741"/>
            <a:chExt cx="2167217" cy="2014146"/>
          </a:xfrm>
        </p:grpSpPr>
        <p:sp>
          <p:nvSpPr>
            <p:cNvPr id="5" name="Rounded Rectangle 4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10851327" y="1336096"/>
            <a:ext cx="736788" cy="863543"/>
            <a:chOff x="8704729" y="320678"/>
            <a:chExt cx="2167217" cy="1886209"/>
          </a:xfrm>
        </p:grpSpPr>
        <p:sp>
          <p:nvSpPr>
            <p:cNvPr id="14" name="Rounded Rectangle 13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704729" y="320678"/>
              <a:ext cx="2167217" cy="1045122"/>
              <a:chOff x="8704729" y="320678"/>
              <a:chExt cx="2167217" cy="1045122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9023245" y="320679"/>
                <a:ext cx="1572924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8704729" y="320678"/>
                <a:ext cx="2167217" cy="35160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8916413" y="5090059"/>
            <a:ext cx="3140765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9" name="Group 18"/>
          <p:cNvGrpSpPr/>
          <p:nvPr/>
        </p:nvGrpSpPr>
        <p:grpSpPr>
          <a:xfrm>
            <a:off x="8787243" y="3075913"/>
            <a:ext cx="2167217" cy="2014146"/>
            <a:chOff x="8704729" y="192741"/>
            <a:chExt cx="2167217" cy="2014146"/>
          </a:xfrm>
        </p:grpSpPr>
        <p:sp>
          <p:nvSpPr>
            <p:cNvPr id="20" name="Rounded Rectangle 19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cxnSp>
        <p:nvCxnSpPr>
          <p:cNvPr id="30" name="Straight Arrow Connector 29"/>
          <p:cNvCxnSpPr/>
          <p:nvPr/>
        </p:nvCxnSpPr>
        <p:spPr>
          <a:xfrm>
            <a:off x="9888054" y="2734425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042042" y="4141891"/>
            <a:ext cx="2167217" cy="2014146"/>
            <a:chOff x="8704729" y="192741"/>
            <a:chExt cx="2167217" cy="2014146"/>
          </a:xfrm>
        </p:grpSpPr>
        <p:sp>
          <p:nvSpPr>
            <p:cNvPr id="41" name="Rounded Rectangle 4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8704729" y="192741"/>
              <a:ext cx="2167217" cy="1113451"/>
              <a:chOff x="8704729" y="192741"/>
              <a:chExt cx="2167217" cy="1113451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8968540" y="320679"/>
                <a:ext cx="1674000" cy="985513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A</a:t>
                </a:r>
                <a:endParaRPr lang="fi-FI" dirty="0"/>
              </a:p>
            </p:txBody>
          </p:sp>
        </p:grpSp>
      </p:grpSp>
      <p:sp>
        <p:nvSpPr>
          <p:cNvPr id="46" name="Rounded Rectangle 45"/>
          <p:cNvSpPr/>
          <p:nvPr/>
        </p:nvSpPr>
        <p:spPr>
          <a:xfrm rot="10800000">
            <a:off x="1856204" y="5522129"/>
            <a:ext cx="579561" cy="70434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161074" y="4912065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220213" y="6156037"/>
            <a:ext cx="1944000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54" name="Group 53"/>
          <p:cNvGrpSpPr/>
          <p:nvPr/>
        </p:nvGrpSpPr>
        <p:grpSpPr>
          <a:xfrm>
            <a:off x="3792862" y="4141891"/>
            <a:ext cx="2167217" cy="2014146"/>
            <a:chOff x="8704729" y="192741"/>
            <a:chExt cx="2167217" cy="2014146"/>
          </a:xfrm>
        </p:grpSpPr>
        <p:sp>
          <p:nvSpPr>
            <p:cNvPr id="55" name="Rounded Rectangle 54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8704729" y="192741"/>
              <a:ext cx="2167217" cy="1113451"/>
              <a:chOff x="8704729" y="192741"/>
              <a:chExt cx="2167217" cy="1113451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8968540" y="320679"/>
                <a:ext cx="1674000" cy="985513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B</a:t>
                </a:r>
                <a:endParaRPr lang="fi-FI" dirty="0"/>
              </a:p>
            </p:txBody>
          </p:sp>
        </p:grpSp>
      </p:grpSp>
      <p:sp>
        <p:nvSpPr>
          <p:cNvPr id="59" name="Rounded Rectangle 58"/>
          <p:cNvSpPr/>
          <p:nvPr/>
        </p:nvSpPr>
        <p:spPr>
          <a:xfrm rot="10800000">
            <a:off x="4607024" y="5522129"/>
            <a:ext cx="579561" cy="704345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893673" y="4912065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971033" y="6156037"/>
            <a:ext cx="1944000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62" name="Group 61"/>
          <p:cNvGrpSpPr/>
          <p:nvPr/>
        </p:nvGrpSpPr>
        <p:grpSpPr>
          <a:xfrm rot="10800000">
            <a:off x="9519660" y="3383275"/>
            <a:ext cx="736788" cy="863543"/>
            <a:chOff x="8704729" y="320678"/>
            <a:chExt cx="2167217" cy="1886209"/>
          </a:xfrm>
        </p:grpSpPr>
        <p:sp>
          <p:nvSpPr>
            <p:cNvPr id="63" name="Rounded Rectangle 62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8704729" y="320678"/>
              <a:ext cx="2167217" cy="1045122"/>
              <a:chOff x="8704729" y="320678"/>
              <a:chExt cx="2167217" cy="1045122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9023245" y="320679"/>
                <a:ext cx="1572924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8704729" y="320678"/>
                <a:ext cx="2167217" cy="35160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76" name="Rounded Rectangle 75"/>
          <p:cNvSpPr/>
          <p:nvPr/>
        </p:nvSpPr>
        <p:spPr>
          <a:xfrm>
            <a:off x="7330194" y="5545972"/>
            <a:ext cx="546710" cy="146168"/>
          </a:xfrm>
          <a:prstGeom prst="roundRect">
            <a:avLst>
              <a:gd name="adj" fmla="val 46371"/>
            </a:avLst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Rectangle 76"/>
          <p:cNvSpPr/>
          <p:nvPr/>
        </p:nvSpPr>
        <p:spPr>
          <a:xfrm>
            <a:off x="7330194" y="5606415"/>
            <a:ext cx="547200" cy="159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78" name="Group 77"/>
          <p:cNvGrpSpPr/>
          <p:nvPr/>
        </p:nvGrpSpPr>
        <p:grpSpPr>
          <a:xfrm>
            <a:off x="6578087" y="4141891"/>
            <a:ext cx="2167217" cy="2014146"/>
            <a:chOff x="8704729" y="192741"/>
            <a:chExt cx="2167217" cy="2014146"/>
          </a:xfrm>
        </p:grpSpPr>
        <p:sp>
          <p:nvSpPr>
            <p:cNvPr id="79" name="Rounded Rectangle 78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8704729" y="192741"/>
              <a:ext cx="2167217" cy="1113451"/>
              <a:chOff x="8704729" y="192741"/>
              <a:chExt cx="2167217" cy="1113451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8968540" y="320679"/>
                <a:ext cx="1674000" cy="985513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C</a:t>
                </a:r>
                <a:endParaRPr lang="fi-FI" dirty="0"/>
              </a:p>
            </p:txBody>
          </p:sp>
        </p:grpSp>
      </p:grpSp>
      <p:sp>
        <p:nvSpPr>
          <p:cNvPr id="83" name="Rounded Rectangle 82"/>
          <p:cNvSpPr/>
          <p:nvPr/>
        </p:nvSpPr>
        <p:spPr>
          <a:xfrm rot="10800000">
            <a:off x="7392249" y="5522129"/>
            <a:ext cx="579561" cy="70434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697119" y="4912065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6756258" y="6152227"/>
            <a:ext cx="1944000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ounded Rectangle 85"/>
          <p:cNvSpPr/>
          <p:nvPr/>
        </p:nvSpPr>
        <p:spPr>
          <a:xfrm rot="10800000">
            <a:off x="7416767" y="5912594"/>
            <a:ext cx="5256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8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9" grpId="0" animBg="1"/>
      <p:bldP spid="59" grpId="0" animBg="1"/>
      <p:bldP spid="61" grpId="0" animBg="1"/>
      <p:bldP spid="76" grpId="0" animBg="1"/>
      <p:bldP spid="77" grpId="0" animBg="1"/>
      <p:bldP spid="83" grpId="0" animBg="1"/>
      <p:bldP spid="85" grpId="0" animBg="1"/>
      <p:bldP spid="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742" y="3110228"/>
            <a:ext cx="5978065" cy="853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Miten seuraavat ilmiöt tukevat kuvan valintaa?  </a:t>
            </a:r>
          </a:p>
          <a:p>
            <a:pPr marL="0" indent="0">
              <a:buNone/>
            </a:pPr>
            <a:endParaRPr lang="fi-FI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8144" y="565558"/>
            <a:ext cx="2167217" cy="2014146"/>
            <a:chOff x="8704729" y="192741"/>
            <a:chExt cx="2167217" cy="2014146"/>
          </a:xfrm>
        </p:grpSpPr>
        <p:sp>
          <p:nvSpPr>
            <p:cNvPr id="41" name="Rounded Rectangle 4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8704729" y="192741"/>
              <a:ext cx="2167217" cy="1113451"/>
              <a:chOff x="8704729" y="192741"/>
              <a:chExt cx="2167217" cy="1113451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8968540" y="320679"/>
                <a:ext cx="1674000" cy="985513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A</a:t>
                </a:r>
                <a:endParaRPr lang="fi-FI" dirty="0"/>
              </a:p>
            </p:txBody>
          </p:sp>
        </p:grpSp>
      </p:grpSp>
      <p:sp>
        <p:nvSpPr>
          <p:cNvPr id="46" name="Rounded Rectangle 45"/>
          <p:cNvSpPr/>
          <p:nvPr/>
        </p:nvSpPr>
        <p:spPr>
          <a:xfrm rot="10800000">
            <a:off x="1432306" y="1945796"/>
            <a:ext cx="579561" cy="70434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737176" y="1335732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96315" y="2579704"/>
            <a:ext cx="1944000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54" name="Group 53"/>
          <p:cNvGrpSpPr/>
          <p:nvPr/>
        </p:nvGrpSpPr>
        <p:grpSpPr>
          <a:xfrm>
            <a:off x="3368964" y="565558"/>
            <a:ext cx="2167217" cy="2014146"/>
            <a:chOff x="8704729" y="192741"/>
            <a:chExt cx="2167217" cy="2014146"/>
          </a:xfrm>
        </p:grpSpPr>
        <p:sp>
          <p:nvSpPr>
            <p:cNvPr id="55" name="Rounded Rectangle 54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8704729" y="192741"/>
              <a:ext cx="2167217" cy="1113451"/>
              <a:chOff x="8704729" y="192741"/>
              <a:chExt cx="2167217" cy="1113451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8968540" y="320679"/>
                <a:ext cx="1674000" cy="985513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B</a:t>
                </a:r>
                <a:endParaRPr lang="fi-FI" dirty="0"/>
              </a:p>
            </p:txBody>
          </p:sp>
        </p:grpSp>
      </p:grpSp>
      <p:sp>
        <p:nvSpPr>
          <p:cNvPr id="59" name="Rounded Rectangle 58"/>
          <p:cNvSpPr/>
          <p:nvPr/>
        </p:nvSpPr>
        <p:spPr>
          <a:xfrm rot="10800000">
            <a:off x="4183126" y="1945796"/>
            <a:ext cx="579561" cy="704345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469775" y="1335732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547135" y="2579704"/>
            <a:ext cx="1944000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ounded Rectangle 75"/>
          <p:cNvSpPr/>
          <p:nvPr/>
        </p:nvSpPr>
        <p:spPr>
          <a:xfrm>
            <a:off x="6906296" y="1969639"/>
            <a:ext cx="546710" cy="146168"/>
          </a:xfrm>
          <a:prstGeom prst="roundRect">
            <a:avLst>
              <a:gd name="adj" fmla="val 46371"/>
            </a:avLst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Rectangle 76"/>
          <p:cNvSpPr/>
          <p:nvPr/>
        </p:nvSpPr>
        <p:spPr>
          <a:xfrm>
            <a:off x="6906296" y="2030082"/>
            <a:ext cx="547200" cy="159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78" name="Group 77"/>
          <p:cNvGrpSpPr/>
          <p:nvPr/>
        </p:nvGrpSpPr>
        <p:grpSpPr>
          <a:xfrm>
            <a:off x="6154189" y="565558"/>
            <a:ext cx="2167217" cy="2014146"/>
            <a:chOff x="8704729" y="192741"/>
            <a:chExt cx="2167217" cy="2014146"/>
          </a:xfrm>
        </p:grpSpPr>
        <p:sp>
          <p:nvSpPr>
            <p:cNvPr id="79" name="Rounded Rectangle 78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8704729" y="192741"/>
              <a:ext cx="2167217" cy="1113451"/>
              <a:chOff x="8704729" y="192741"/>
              <a:chExt cx="2167217" cy="1113451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8968540" y="320679"/>
                <a:ext cx="1674000" cy="985513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C</a:t>
                </a:r>
                <a:endParaRPr lang="fi-FI" dirty="0"/>
              </a:p>
            </p:txBody>
          </p:sp>
        </p:grpSp>
      </p:grpSp>
      <p:sp>
        <p:nvSpPr>
          <p:cNvPr id="83" name="Rounded Rectangle 82"/>
          <p:cNvSpPr/>
          <p:nvPr/>
        </p:nvSpPr>
        <p:spPr>
          <a:xfrm rot="10800000">
            <a:off x="6968351" y="1945796"/>
            <a:ext cx="579561" cy="70434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273221" y="1335732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6332360" y="2575894"/>
            <a:ext cx="1944000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ounded Rectangle 85"/>
          <p:cNvSpPr/>
          <p:nvPr/>
        </p:nvSpPr>
        <p:spPr>
          <a:xfrm rot="10800000">
            <a:off x="6996498" y="2336261"/>
            <a:ext cx="5256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5" t="17782" r="14490" b="6739"/>
          <a:stretch/>
        </p:blipFill>
        <p:spPr>
          <a:xfrm>
            <a:off x="3862205" y="4068497"/>
            <a:ext cx="1506781" cy="199438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96316" y="3744135"/>
            <a:ext cx="4694820" cy="2966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xtBox 25"/>
          <p:cNvSpPr txBox="1"/>
          <p:nvPr/>
        </p:nvSpPr>
        <p:spPr>
          <a:xfrm>
            <a:off x="1709095" y="4570522"/>
            <a:ext cx="233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/>
              <a:t>Lasi on puoliksi tyhjä.</a:t>
            </a:r>
            <a:endParaRPr lang="fi-FI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648038" y="6082935"/>
            <a:ext cx="2356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/>
              <a:t>Lasi on puoliksi täynnä.</a:t>
            </a:r>
            <a:endParaRPr lang="fi-FI" i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983915" y="3778974"/>
            <a:ext cx="843190" cy="1118369"/>
            <a:chOff x="3500714" y="669137"/>
            <a:chExt cx="4595319" cy="5307967"/>
          </a:xfrm>
        </p:grpSpPr>
        <p:grpSp>
          <p:nvGrpSpPr>
            <p:cNvPr id="69" name="Group 68"/>
            <p:cNvGrpSpPr/>
            <p:nvPr/>
          </p:nvGrpSpPr>
          <p:grpSpPr>
            <a:xfrm>
              <a:off x="3561080" y="669137"/>
              <a:ext cx="4534953" cy="5307967"/>
              <a:chOff x="3561080" y="669137"/>
              <a:chExt cx="4534953" cy="5307967"/>
            </a:xfrm>
          </p:grpSpPr>
          <p:sp>
            <p:nvSpPr>
              <p:cNvPr id="71" name="Oval 70"/>
              <p:cNvSpPr/>
              <p:nvPr/>
            </p:nvSpPr>
            <p:spPr>
              <a:xfrm rot="18160321" flipV="1">
                <a:off x="4617720" y="3481920"/>
                <a:ext cx="720000" cy="90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2" name="Oval 71"/>
              <p:cNvSpPr/>
              <p:nvPr/>
            </p:nvSpPr>
            <p:spPr>
              <a:xfrm rot="18160321" flipH="1">
                <a:off x="6065520" y="3497160"/>
                <a:ext cx="720000" cy="90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3" name="Moon 72"/>
              <p:cNvSpPr/>
              <p:nvPr/>
            </p:nvSpPr>
            <p:spPr>
              <a:xfrm rot="4622417">
                <a:off x="4577021" y="2660626"/>
                <a:ext cx="421948" cy="1173797"/>
              </a:xfrm>
              <a:prstGeom prst="moon">
                <a:avLst>
                  <a:gd name="adj" fmla="val 69908"/>
                </a:avLst>
              </a:prstGeom>
              <a:solidFill>
                <a:schemeClr val="dk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4" name="Moon 73"/>
              <p:cNvSpPr/>
              <p:nvPr/>
            </p:nvSpPr>
            <p:spPr>
              <a:xfrm rot="4622417">
                <a:off x="4765589" y="3295755"/>
                <a:ext cx="189032" cy="651302"/>
              </a:xfrm>
              <a:prstGeom prst="moon">
                <a:avLst>
                  <a:gd name="adj" fmla="val 45548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5" name="Moon 74"/>
              <p:cNvSpPr/>
              <p:nvPr/>
            </p:nvSpPr>
            <p:spPr>
              <a:xfrm rot="4622417">
                <a:off x="6196803" y="3295755"/>
                <a:ext cx="189032" cy="651302"/>
              </a:xfrm>
              <a:prstGeom prst="moon">
                <a:avLst>
                  <a:gd name="adj" fmla="val 45548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7" name="Moon 86"/>
              <p:cNvSpPr/>
              <p:nvPr/>
            </p:nvSpPr>
            <p:spPr>
              <a:xfrm rot="4622417">
                <a:off x="6077797" y="2581170"/>
                <a:ext cx="410020" cy="1172380"/>
              </a:xfrm>
              <a:prstGeom prst="moon">
                <a:avLst>
                  <a:gd name="adj" fmla="val 67218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8" name="Oval 87"/>
              <p:cNvSpPr/>
              <p:nvPr/>
            </p:nvSpPr>
            <p:spPr>
              <a:xfrm rot="20825196" flipH="1">
                <a:off x="5149698" y="3979928"/>
                <a:ext cx="119828" cy="140433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9" name="Oval 88"/>
              <p:cNvSpPr/>
              <p:nvPr/>
            </p:nvSpPr>
            <p:spPr>
              <a:xfrm rot="20825196" flipH="1">
                <a:off x="6610948" y="3970961"/>
                <a:ext cx="119828" cy="140433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0" name="Flowchart: Extract 89"/>
              <p:cNvSpPr/>
              <p:nvPr/>
            </p:nvSpPr>
            <p:spPr>
              <a:xfrm rot="20930534">
                <a:off x="5486748" y="4027495"/>
                <a:ext cx="680513" cy="622913"/>
              </a:xfrm>
              <a:prstGeom prst="flowChartExtract">
                <a:avLst/>
              </a:prstGeom>
              <a:solidFill>
                <a:schemeClr val="tx1">
                  <a:alpha val="46000"/>
                </a:schemeClr>
              </a:solidFill>
              <a:ln>
                <a:solidFill>
                  <a:schemeClr val="tx1"/>
                </a:solidFill>
              </a:ln>
              <a:effectLst>
                <a:softEdge rad="63500"/>
              </a:effectLst>
              <a:scene3d>
                <a:camera prst="perspectiveRight"/>
                <a:lightRig rig="threePt" dir="t"/>
              </a:scene3d>
              <a:sp3d extrusionH="76200" prstMaterial="plastic">
                <a:bevelT w="234950" prst="angle"/>
                <a:extrusionClr>
                  <a:schemeClr val="bg1">
                    <a:lumMod val="85000"/>
                  </a:schemeClr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1" name="Arc 90"/>
              <p:cNvSpPr/>
              <p:nvPr/>
            </p:nvSpPr>
            <p:spPr>
              <a:xfrm rot="10567505">
                <a:off x="4082301" y="3162022"/>
                <a:ext cx="3219417" cy="2815082"/>
              </a:xfrm>
              <a:prstGeom prst="arc">
                <a:avLst>
                  <a:gd name="adj1" fmla="val 12667255"/>
                  <a:gd name="adj2" fmla="val 20092406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92" name="Straight Connector 91"/>
              <p:cNvCxnSpPr>
                <a:endCxn id="91" idx="2"/>
              </p:cNvCxnSpPr>
              <p:nvPr/>
            </p:nvCxnSpPr>
            <p:spPr>
              <a:xfrm>
                <a:off x="3949543" y="3498611"/>
                <a:ext cx="372127" cy="18305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endCxn id="91" idx="0"/>
              </p:cNvCxnSpPr>
              <p:nvPr/>
            </p:nvCxnSpPr>
            <p:spPr>
              <a:xfrm flipH="1">
                <a:off x="7067665" y="3621406"/>
                <a:ext cx="350296" cy="165654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Freeform 93"/>
              <p:cNvSpPr/>
              <p:nvPr/>
            </p:nvSpPr>
            <p:spPr>
              <a:xfrm>
                <a:off x="4957874" y="5540868"/>
                <a:ext cx="1415393" cy="123087"/>
              </a:xfrm>
              <a:custGeom>
                <a:avLst/>
                <a:gdLst>
                  <a:gd name="connsiteX0" fmla="*/ 0 w 1854200"/>
                  <a:gd name="connsiteY0" fmla="*/ 76200 h 414867"/>
                  <a:gd name="connsiteX1" fmla="*/ 1261533 w 1854200"/>
                  <a:gd name="connsiteY1" fmla="*/ 414867 h 414867"/>
                  <a:gd name="connsiteX2" fmla="*/ 1735667 w 1854200"/>
                  <a:gd name="connsiteY2" fmla="*/ 76200 h 414867"/>
                  <a:gd name="connsiteX3" fmla="*/ 1854200 w 1854200"/>
                  <a:gd name="connsiteY3" fmla="*/ 0 h 414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54200" h="414867">
                    <a:moveTo>
                      <a:pt x="0" y="76200"/>
                    </a:moveTo>
                    <a:cubicBezTo>
                      <a:pt x="486127" y="245533"/>
                      <a:pt x="972255" y="414867"/>
                      <a:pt x="1261533" y="414867"/>
                    </a:cubicBezTo>
                    <a:cubicBezTo>
                      <a:pt x="1550811" y="414867"/>
                      <a:pt x="1636889" y="145344"/>
                      <a:pt x="1735667" y="76200"/>
                    </a:cubicBezTo>
                    <a:cubicBezTo>
                      <a:pt x="1834445" y="7056"/>
                      <a:pt x="1844322" y="3528"/>
                      <a:pt x="1854200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3567334" y="3056457"/>
                <a:ext cx="562586" cy="1345157"/>
              </a:xfrm>
              <a:custGeom>
                <a:avLst/>
                <a:gdLst>
                  <a:gd name="connsiteX0" fmla="*/ 606551 w 794391"/>
                  <a:gd name="connsiteY0" fmla="*/ 577745 h 1304826"/>
                  <a:gd name="connsiteX1" fmla="*/ 30818 w 794391"/>
                  <a:gd name="connsiteY1" fmla="*/ 2012 h 1304826"/>
                  <a:gd name="connsiteX2" fmla="*/ 149351 w 794391"/>
                  <a:gd name="connsiteY2" fmla="*/ 755545 h 1304826"/>
                  <a:gd name="connsiteX3" fmla="*/ 750484 w 794391"/>
                  <a:gd name="connsiteY3" fmla="*/ 1272012 h 1304826"/>
                  <a:gd name="connsiteX4" fmla="*/ 750484 w 794391"/>
                  <a:gd name="connsiteY4" fmla="*/ 1255079 h 1304826"/>
                  <a:gd name="connsiteX5" fmla="*/ 767418 w 794391"/>
                  <a:gd name="connsiteY5" fmla="*/ 1280479 h 130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4391" h="1304826">
                    <a:moveTo>
                      <a:pt x="606551" y="577745"/>
                    </a:moveTo>
                    <a:cubicBezTo>
                      <a:pt x="356784" y="275062"/>
                      <a:pt x="107018" y="-27621"/>
                      <a:pt x="30818" y="2012"/>
                    </a:cubicBezTo>
                    <a:cubicBezTo>
                      <a:pt x="-45382" y="31645"/>
                      <a:pt x="29407" y="543878"/>
                      <a:pt x="149351" y="755545"/>
                    </a:cubicBezTo>
                    <a:cubicBezTo>
                      <a:pt x="269295" y="967212"/>
                      <a:pt x="650295" y="1188756"/>
                      <a:pt x="750484" y="1272012"/>
                    </a:cubicBezTo>
                    <a:cubicBezTo>
                      <a:pt x="850673" y="1355268"/>
                      <a:pt x="747662" y="1253668"/>
                      <a:pt x="750484" y="1255079"/>
                    </a:cubicBezTo>
                    <a:cubicBezTo>
                      <a:pt x="753306" y="1256490"/>
                      <a:pt x="760362" y="1268484"/>
                      <a:pt x="767418" y="128047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6" name="Freeform 95"/>
              <p:cNvSpPr/>
              <p:nvPr/>
            </p:nvSpPr>
            <p:spPr>
              <a:xfrm flipH="1">
                <a:off x="7273644" y="3056457"/>
                <a:ext cx="561901" cy="1345157"/>
              </a:xfrm>
              <a:custGeom>
                <a:avLst/>
                <a:gdLst>
                  <a:gd name="connsiteX0" fmla="*/ 606551 w 794391"/>
                  <a:gd name="connsiteY0" fmla="*/ 577745 h 1304826"/>
                  <a:gd name="connsiteX1" fmla="*/ 30818 w 794391"/>
                  <a:gd name="connsiteY1" fmla="*/ 2012 h 1304826"/>
                  <a:gd name="connsiteX2" fmla="*/ 149351 w 794391"/>
                  <a:gd name="connsiteY2" fmla="*/ 755545 h 1304826"/>
                  <a:gd name="connsiteX3" fmla="*/ 750484 w 794391"/>
                  <a:gd name="connsiteY3" fmla="*/ 1272012 h 1304826"/>
                  <a:gd name="connsiteX4" fmla="*/ 750484 w 794391"/>
                  <a:gd name="connsiteY4" fmla="*/ 1255079 h 1304826"/>
                  <a:gd name="connsiteX5" fmla="*/ 767418 w 794391"/>
                  <a:gd name="connsiteY5" fmla="*/ 1280479 h 130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4391" h="1304826">
                    <a:moveTo>
                      <a:pt x="606551" y="577745"/>
                    </a:moveTo>
                    <a:cubicBezTo>
                      <a:pt x="356784" y="275062"/>
                      <a:pt x="107018" y="-27621"/>
                      <a:pt x="30818" y="2012"/>
                    </a:cubicBezTo>
                    <a:cubicBezTo>
                      <a:pt x="-45382" y="31645"/>
                      <a:pt x="29407" y="543878"/>
                      <a:pt x="149351" y="755545"/>
                    </a:cubicBezTo>
                    <a:cubicBezTo>
                      <a:pt x="269295" y="967212"/>
                      <a:pt x="650295" y="1188756"/>
                      <a:pt x="750484" y="1272012"/>
                    </a:cubicBezTo>
                    <a:cubicBezTo>
                      <a:pt x="850673" y="1355268"/>
                      <a:pt x="747662" y="1253668"/>
                      <a:pt x="750484" y="1255079"/>
                    </a:cubicBezTo>
                    <a:cubicBezTo>
                      <a:pt x="753306" y="1256490"/>
                      <a:pt x="760362" y="1268484"/>
                      <a:pt x="767418" y="128047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3561080" y="1046748"/>
                <a:ext cx="843502" cy="2043586"/>
              </a:xfrm>
              <a:custGeom>
                <a:avLst/>
                <a:gdLst>
                  <a:gd name="connsiteX0" fmla="*/ 0 w 778933"/>
                  <a:gd name="connsiteY0" fmla="*/ 1998133 h 1998133"/>
                  <a:gd name="connsiteX1" fmla="*/ 152400 w 778933"/>
                  <a:gd name="connsiteY1" fmla="*/ 465667 h 1998133"/>
                  <a:gd name="connsiteX2" fmla="*/ 778933 w 778933"/>
                  <a:gd name="connsiteY2" fmla="*/ 0 h 1998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8933" h="1998133">
                    <a:moveTo>
                      <a:pt x="0" y="1998133"/>
                    </a:moveTo>
                    <a:cubicBezTo>
                      <a:pt x="11289" y="1398411"/>
                      <a:pt x="22578" y="798689"/>
                      <a:pt x="152400" y="465667"/>
                    </a:cubicBezTo>
                    <a:cubicBezTo>
                      <a:pt x="282222" y="132645"/>
                      <a:pt x="530577" y="66322"/>
                      <a:pt x="778933" y="0"/>
                    </a:cubicBezTo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3992880" y="669137"/>
                <a:ext cx="4103153" cy="2927542"/>
              </a:xfrm>
              <a:custGeom>
                <a:avLst/>
                <a:gdLst>
                  <a:gd name="connsiteX0" fmla="*/ 0 w 4103153"/>
                  <a:gd name="connsiteY0" fmla="*/ 2927503 h 2927542"/>
                  <a:gd name="connsiteX1" fmla="*/ 502920 w 4103153"/>
                  <a:gd name="connsiteY1" fmla="*/ 717703 h 2927542"/>
                  <a:gd name="connsiteX2" fmla="*/ 1508760 w 4103153"/>
                  <a:gd name="connsiteY2" fmla="*/ 1738783 h 2927542"/>
                  <a:gd name="connsiteX3" fmla="*/ 1203960 w 4103153"/>
                  <a:gd name="connsiteY3" fmla="*/ 611023 h 2927542"/>
                  <a:gd name="connsiteX4" fmla="*/ 2301240 w 4103153"/>
                  <a:gd name="connsiteY4" fmla="*/ 1616863 h 2927542"/>
                  <a:gd name="connsiteX5" fmla="*/ 2072640 w 4103153"/>
                  <a:gd name="connsiteY5" fmla="*/ 565303 h 2927542"/>
                  <a:gd name="connsiteX6" fmla="*/ 3444240 w 4103153"/>
                  <a:gd name="connsiteY6" fmla="*/ 1433983 h 2927542"/>
                  <a:gd name="connsiteX7" fmla="*/ 3459480 w 4103153"/>
                  <a:gd name="connsiteY7" fmla="*/ 2927503 h 2927542"/>
                  <a:gd name="connsiteX8" fmla="*/ 3947160 w 4103153"/>
                  <a:gd name="connsiteY8" fmla="*/ 1388263 h 2927542"/>
                  <a:gd name="connsiteX9" fmla="*/ 3931920 w 4103153"/>
                  <a:gd name="connsiteY9" fmla="*/ 2180743 h 2927542"/>
                  <a:gd name="connsiteX10" fmla="*/ 4099560 w 4103153"/>
                  <a:gd name="connsiteY10" fmla="*/ 1098703 h 2927542"/>
                  <a:gd name="connsiteX11" fmla="*/ 3749040 w 4103153"/>
                  <a:gd name="connsiteY11" fmla="*/ 504343 h 2927542"/>
                  <a:gd name="connsiteX12" fmla="*/ 3962400 w 4103153"/>
                  <a:gd name="connsiteY12" fmla="*/ 504343 h 2927542"/>
                  <a:gd name="connsiteX13" fmla="*/ 2971800 w 4103153"/>
                  <a:gd name="connsiteY13" fmla="*/ 1423 h 2927542"/>
                  <a:gd name="connsiteX14" fmla="*/ 381000 w 4103153"/>
                  <a:gd name="connsiteY14" fmla="*/ 382423 h 292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103153" h="2927542">
                    <a:moveTo>
                      <a:pt x="0" y="2927503"/>
                    </a:moveTo>
                    <a:cubicBezTo>
                      <a:pt x="125730" y="1921663"/>
                      <a:pt x="251460" y="915823"/>
                      <a:pt x="502920" y="717703"/>
                    </a:cubicBezTo>
                    <a:cubicBezTo>
                      <a:pt x="754380" y="519583"/>
                      <a:pt x="1391920" y="1756563"/>
                      <a:pt x="1508760" y="1738783"/>
                    </a:cubicBezTo>
                    <a:cubicBezTo>
                      <a:pt x="1625600" y="1721003"/>
                      <a:pt x="1071880" y="631343"/>
                      <a:pt x="1203960" y="611023"/>
                    </a:cubicBezTo>
                    <a:cubicBezTo>
                      <a:pt x="1336040" y="590703"/>
                      <a:pt x="2156460" y="1624483"/>
                      <a:pt x="2301240" y="1616863"/>
                    </a:cubicBezTo>
                    <a:cubicBezTo>
                      <a:pt x="2446020" y="1609243"/>
                      <a:pt x="1882140" y="595783"/>
                      <a:pt x="2072640" y="565303"/>
                    </a:cubicBezTo>
                    <a:cubicBezTo>
                      <a:pt x="2263140" y="534823"/>
                      <a:pt x="3213100" y="1040283"/>
                      <a:pt x="3444240" y="1433983"/>
                    </a:cubicBezTo>
                    <a:cubicBezTo>
                      <a:pt x="3675380" y="1827683"/>
                      <a:pt x="3375660" y="2935123"/>
                      <a:pt x="3459480" y="2927503"/>
                    </a:cubicBezTo>
                    <a:cubicBezTo>
                      <a:pt x="3543300" y="2919883"/>
                      <a:pt x="3868420" y="1512723"/>
                      <a:pt x="3947160" y="1388263"/>
                    </a:cubicBezTo>
                    <a:cubicBezTo>
                      <a:pt x="4025900" y="1263803"/>
                      <a:pt x="3906520" y="2229003"/>
                      <a:pt x="3931920" y="2180743"/>
                    </a:cubicBezTo>
                    <a:cubicBezTo>
                      <a:pt x="3957320" y="2132483"/>
                      <a:pt x="4130040" y="1378103"/>
                      <a:pt x="4099560" y="1098703"/>
                    </a:cubicBezTo>
                    <a:cubicBezTo>
                      <a:pt x="4069080" y="819303"/>
                      <a:pt x="3771900" y="603403"/>
                      <a:pt x="3749040" y="504343"/>
                    </a:cubicBezTo>
                    <a:cubicBezTo>
                      <a:pt x="3726180" y="405283"/>
                      <a:pt x="4091940" y="588163"/>
                      <a:pt x="3962400" y="504343"/>
                    </a:cubicBezTo>
                    <a:cubicBezTo>
                      <a:pt x="3832860" y="420523"/>
                      <a:pt x="3568700" y="21743"/>
                      <a:pt x="2971800" y="1423"/>
                    </a:cubicBezTo>
                    <a:cubicBezTo>
                      <a:pt x="2374900" y="-18897"/>
                      <a:pt x="1377950" y="181763"/>
                      <a:pt x="381000" y="382423"/>
                    </a:cubicBezTo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70" name="Freeform 69"/>
            <p:cNvSpPr/>
            <p:nvPr/>
          </p:nvSpPr>
          <p:spPr>
            <a:xfrm rot="10800000">
              <a:off x="3500714" y="1074559"/>
              <a:ext cx="843502" cy="2043586"/>
            </a:xfrm>
            <a:custGeom>
              <a:avLst/>
              <a:gdLst>
                <a:gd name="connsiteX0" fmla="*/ 0 w 778933"/>
                <a:gd name="connsiteY0" fmla="*/ 1998133 h 1998133"/>
                <a:gd name="connsiteX1" fmla="*/ 152400 w 778933"/>
                <a:gd name="connsiteY1" fmla="*/ 465667 h 1998133"/>
                <a:gd name="connsiteX2" fmla="*/ 778933 w 778933"/>
                <a:gd name="connsiteY2" fmla="*/ 0 h 199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8933" h="1998133">
                  <a:moveTo>
                    <a:pt x="0" y="1998133"/>
                  </a:moveTo>
                  <a:cubicBezTo>
                    <a:pt x="11289" y="1398411"/>
                    <a:pt x="22578" y="798689"/>
                    <a:pt x="152400" y="465667"/>
                  </a:cubicBezTo>
                  <a:cubicBezTo>
                    <a:pt x="282222" y="132645"/>
                    <a:pt x="530577" y="66322"/>
                    <a:pt x="778933" y="0"/>
                  </a:cubicBezTo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912034" y="3873768"/>
            <a:ext cx="586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i="1" dirty="0" smtClean="0"/>
              <a:t>Aku</a:t>
            </a:r>
            <a:endParaRPr lang="fi-FI" sz="2000" i="1" dirty="0"/>
          </a:p>
        </p:txBody>
      </p:sp>
      <p:grpSp>
        <p:nvGrpSpPr>
          <p:cNvPr id="100" name="Group 99"/>
          <p:cNvGrpSpPr/>
          <p:nvPr/>
        </p:nvGrpSpPr>
        <p:grpSpPr>
          <a:xfrm>
            <a:off x="881955" y="5142124"/>
            <a:ext cx="945150" cy="1267104"/>
            <a:chOff x="3216325" y="214949"/>
            <a:chExt cx="4658345" cy="5558955"/>
          </a:xfrm>
        </p:grpSpPr>
        <p:grpSp>
          <p:nvGrpSpPr>
            <p:cNvPr id="101" name="Group 100"/>
            <p:cNvGrpSpPr/>
            <p:nvPr/>
          </p:nvGrpSpPr>
          <p:grpSpPr>
            <a:xfrm>
              <a:off x="3411391" y="2853257"/>
              <a:ext cx="4268211" cy="2920647"/>
              <a:chOff x="3567334" y="3056457"/>
              <a:chExt cx="4268211" cy="2920647"/>
            </a:xfrm>
          </p:grpSpPr>
          <p:sp>
            <p:nvSpPr>
              <p:cNvPr id="107" name="Oval 106"/>
              <p:cNvSpPr/>
              <p:nvPr/>
            </p:nvSpPr>
            <p:spPr>
              <a:xfrm rot="18160321" flipV="1">
                <a:off x="4617720" y="3481920"/>
                <a:ext cx="720000" cy="90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8160321" flipH="1">
                <a:off x="6065520" y="3497160"/>
                <a:ext cx="720000" cy="90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4622417">
                <a:off x="4765589" y="3295755"/>
                <a:ext cx="189032" cy="651302"/>
              </a:xfrm>
              <a:prstGeom prst="moon">
                <a:avLst>
                  <a:gd name="adj" fmla="val 45548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0" name="Moon 109"/>
              <p:cNvSpPr/>
              <p:nvPr/>
            </p:nvSpPr>
            <p:spPr>
              <a:xfrm rot="4622417">
                <a:off x="6196803" y="3295755"/>
                <a:ext cx="189032" cy="651302"/>
              </a:xfrm>
              <a:prstGeom prst="moon">
                <a:avLst>
                  <a:gd name="adj" fmla="val 45548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20825196" flipH="1">
                <a:off x="5197605" y="3932509"/>
                <a:ext cx="119829" cy="140432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20825196" flipH="1">
                <a:off x="6658805" y="3936099"/>
                <a:ext cx="119829" cy="140432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3" name="Arc 112"/>
              <p:cNvSpPr/>
              <p:nvPr/>
            </p:nvSpPr>
            <p:spPr>
              <a:xfrm rot="10567505">
                <a:off x="4082301" y="3162022"/>
                <a:ext cx="3219417" cy="2815082"/>
              </a:xfrm>
              <a:prstGeom prst="arc">
                <a:avLst>
                  <a:gd name="adj1" fmla="val 13570627"/>
                  <a:gd name="adj2" fmla="val 19298354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114" name="Straight Connector 113"/>
              <p:cNvCxnSpPr>
                <a:endCxn id="113" idx="2"/>
              </p:cNvCxnSpPr>
              <p:nvPr/>
            </p:nvCxnSpPr>
            <p:spPr>
              <a:xfrm>
                <a:off x="3949543" y="3498611"/>
                <a:ext cx="615606" cy="20940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endCxn id="113" idx="0"/>
              </p:cNvCxnSpPr>
              <p:nvPr/>
            </p:nvCxnSpPr>
            <p:spPr>
              <a:xfrm flipH="1">
                <a:off x="6797278" y="3621406"/>
                <a:ext cx="620683" cy="19539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Freeform 115"/>
              <p:cNvSpPr/>
              <p:nvPr/>
            </p:nvSpPr>
            <p:spPr>
              <a:xfrm rot="21147273">
                <a:off x="3567334" y="3056457"/>
                <a:ext cx="562586" cy="1345157"/>
              </a:xfrm>
              <a:custGeom>
                <a:avLst/>
                <a:gdLst>
                  <a:gd name="connsiteX0" fmla="*/ 606551 w 794391"/>
                  <a:gd name="connsiteY0" fmla="*/ 577745 h 1304826"/>
                  <a:gd name="connsiteX1" fmla="*/ 30818 w 794391"/>
                  <a:gd name="connsiteY1" fmla="*/ 2012 h 1304826"/>
                  <a:gd name="connsiteX2" fmla="*/ 149351 w 794391"/>
                  <a:gd name="connsiteY2" fmla="*/ 755545 h 1304826"/>
                  <a:gd name="connsiteX3" fmla="*/ 750484 w 794391"/>
                  <a:gd name="connsiteY3" fmla="*/ 1272012 h 1304826"/>
                  <a:gd name="connsiteX4" fmla="*/ 750484 w 794391"/>
                  <a:gd name="connsiteY4" fmla="*/ 1255079 h 1304826"/>
                  <a:gd name="connsiteX5" fmla="*/ 767418 w 794391"/>
                  <a:gd name="connsiteY5" fmla="*/ 1280479 h 130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4391" h="1304826">
                    <a:moveTo>
                      <a:pt x="606551" y="577745"/>
                    </a:moveTo>
                    <a:cubicBezTo>
                      <a:pt x="356784" y="275062"/>
                      <a:pt x="107018" y="-27621"/>
                      <a:pt x="30818" y="2012"/>
                    </a:cubicBezTo>
                    <a:cubicBezTo>
                      <a:pt x="-45382" y="31645"/>
                      <a:pt x="29407" y="543878"/>
                      <a:pt x="149351" y="755545"/>
                    </a:cubicBezTo>
                    <a:cubicBezTo>
                      <a:pt x="269295" y="967212"/>
                      <a:pt x="650295" y="1188756"/>
                      <a:pt x="750484" y="1272012"/>
                    </a:cubicBezTo>
                    <a:cubicBezTo>
                      <a:pt x="850673" y="1355268"/>
                      <a:pt x="747662" y="1253668"/>
                      <a:pt x="750484" y="1255079"/>
                    </a:cubicBezTo>
                    <a:cubicBezTo>
                      <a:pt x="753306" y="1256490"/>
                      <a:pt x="760362" y="1268484"/>
                      <a:pt x="767418" y="128047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7" name="Freeform 116"/>
              <p:cNvSpPr/>
              <p:nvPr/>
            </p:nvSpPr>
            <p:spPr>
              <a:xfrm rot="456660" flipH="1">
                <a:off x="7273644" y="3056457"/>
                <a:ext cx="561901" cy="1345157"/>
              </a:xfrm>
              <a:custGeom>
                <a:avLst/>
                <a:gdLst>
                  <a:gd name="connsiteX0" fmla="*/ 606551 w 794391"/>
                  <a:gd name="connsiteY0" fmla="*/ 577745 h 1304826"/>
                  <a:gd name="connsiteX1" fmla="*/ 30818 w 794391"/>
                  <a:gd name="connsiteY1" fmla="*/ 2012 h 1304826"/>
                  <a:gd name="connsiteX2" fmla="*/ 149351 w 794391"/>
                  <a:gd name="connsiteY2" fmla="*/ 755545 h 1304826"/>
                  <a:gd name="connsiteX3" fmla="*/ 750484 w 794391"/>
                  <a:gd name="connsiteY3" fmla="*/ 1272012 h 1304826"/>
                  <a:gd name="connsiteX4" fmla="*/ 750484 w 794391"/>
                  <a:gd name="connsiteY4" fmla="*/ 1255079 h 1304826"/>
                  <a:gd name="connsiteX5" fmla="*/ 767418 w 794391"/>
                  <a:gd name="connsiteY5" fmla="*/ 1280479 h 130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4391" h="1304826">
                    <a:moveTo>
                      <a:pt x="606551" y="577745"/>
                    </a:moveTo>
                    <a:cubicBezTo>
                      <a:pt x="356784" y="275062"/>
                      <a:pt x="107018" y="-27621"/>
                      <a:pt x="30818" y="2012"/>
                    </a:cubicBezTo>
                    <a:cubicBezTo>
                      <a:pt x="-45382" y="31645"/>
                      <a:pt x="29407" y="543878"/>
                      <a:pt x="149351" y="755545"/>
                    </a:cubicBezTo>
                    <a:cubicBezTo>
                      <a:pt x="269295" y="967212"/>
                      <a:pt x="650295" y="1188756"/>
                      <a:pt x="750484" y="1272012"/>
                    </a:cubicBezTo>
                    <a:cubicBezTo>
                      <a:pt x="850673" y="1355268"/>
                      <a:pt x="747662" y="1253668"/>
                      <a:pt x="750484" y="1255079"/>
                    </a:cubicBezTo>
                    <a:cubicBezTo>
                      <a:pt x="753306" y="1256490"/>
                      <a:pt x="760362" y="1268484"/>
                      <a:pt x="767418" y="128047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102" name="Freeform 101"/>
            <p:cNvSpPr/>
            <p:nvPr/>
          </p:nvSpPr>
          <p:spPr>
            <a:xfrm>
              <a:off x="4798424" y="5343903"/>
              <a:ext cx="1286914" cy="220065"/>
            </a:xfrm>
            <a:custGeom>
              <a:avLst/>
              <a:gdLst>
                <a:gd name="connsiteX0" fmla="*/ 9103 w 1286914"/>
                <a:gd name="connsiteY0" fmla="*/ 24733 h 220065"/>
                <a:gd name="connsiteX1" fmla="*/ 1165958 w 1286914"/>
                <a:gd name="connsiteY1" fmla="*/ 211770 h 220065"/>
                <a:gd name="connsiteX2" fmla="*/ 1193667 w 1286914"/>
                <a:gd name="connsiteY2" fmla="*/ 170206 h 220065"/>
                <a:gd name="connsiteX3" fmla="*/ 653340 w 1286914"/>
                <a:gd name="connsiteY3" fmla="*/ 17806 h 220065"/>
                <a:gd name="connsiteX4" fmla="*/ 9103 w 1286914"/>
                <a:gd name="connsiteY4" fmla="*/ 24733 h 22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6914" h="220065">
                  <a:moveTo>
                    <a:pt x="9103" y="24733"/>
                  </a:moveTo>
                  <a:cubicBezTo>
                    <a:pt x="94539" y="57060"/>
                    <a:pt x="968531" y="187525"/>
                    <a:pt x="1165958" y="211770"/>
                  </a:cubicBezTo>
                  <a:cubicBezTo>
                    <a:pt x="1363385" y="236015"/>
                    <a:pt x="1279103" y="202533"/>
                    <a:pt x="1193667" y="170206"/>
                  </a:cubicBezTo>
                  <a:cubicBezTo>
                    <a:pt x="1108231" y="137879"/>
                    <a:pt x="843840" y="42051"/>
                    <a:pt x="653340" y="17806"/>
                  </a:cubicBezTo>
                  <a:cubicBezTo>
                    <a:pt x="462840" y="-6439"/>
                    <a:pt x="-76333" y="-7594"/>
                    <a:pt x="9103" y="2473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465776" y="3893861"/>
              <a:ext cx="670277" cy="721166"/>
            </a:xfrm>
            <a:custGeom>
              <a:avLst/>
              <a:gdLst>
                <a:gd name="connsiteX0" fmla="*/ 86496 w 557640"/>
                <a:gd name="connsiteY0" fmla="*/ 2 h 539050"/>
                <a:gd name="connsiteX1" fmla="*/ 557550 w 557640"/>
                <a:gd name="connsiteY1" fmla="*/ 477984 h 539050"/>
                <a:gd name="connsiteX2" fmla="*/ 44932 w 557640"/>
                <a:gd name="connsiteY2" fmla="*/ 484911 h 539050"/>
                <a:gd name="connsiteX3" fmla="*/ 86496 w 557640"/>
                <a:gd name="connsiteY3" fmla="*/ 2 h 53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640" h="539050">
                  <a:moveTo>
                    <a:pt x="86496" y="2"/>
                  </a:moveTo>
                  <a:cubicBezTo>
                    <a:pt x="171932" y="-1153"/>
                    <a:pt x="564477" y="397166"/>
                    <a:pt x="557550" y="477984"/>
                  </a:cubicBezTo>
                  <a:cubicBezTo>
                    <a:pt x="550623" y="558802"/>
                    <a:pt x="125750" y="557647"/>
                    <a:pt x="44932" y="484911"/>
                  </a:cubicBezTo>
                  <a:cubicBezTo>
                    <a:pt x="-35886" y="412175"/>
                    <a:pt x="1060" y="1157"/>
                    <a:pt x="86496" y="2"/>
                  </a:cubicBezTo>
                  <a:close/>
                </a:path>
              </a:pathLst>
            </a:custGeom>
            <a:gradFill flip="none" rotWithShape="1">
              <a:gsLst>
                <a:gs pos="8000">
                  <a:schemeClr val="accent3">
                    <a:lumMod val="67000"/>
                  </a:schemeClr>
                </a:gs>
                <a:gs pos="57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216325" y="214949"/>
              <a:ext cx="4658345" cy="3281669"/>
            </a:xfrm>
            <a:custGeom>
              <a:avLst/>
              <a:gdLst>
                <a:gd name="connsiteX0" fmla="*/ 664821 w 4658345"/>
                <a:gd name="connsiteY0" fmla="*/ 3214652 h 3281669"/>
                <a:gd name="connsiteX1" fmla="*/ 6730 w 4658345"/>
                <a:gd name="connsiteY1" fmla="*/ 2230979 h 3281669"/>
                <a:gd name="connsiteX2" fmla="*/ 311530 w 4658345"/>
                <a:gd name="connsiteY2" fmla="*/ 1919252 h 3281669"/>
                <a:gd name="connsiteX3" fmla="*/ 110639 w 4658345"/>
                <a:gd name="connsiteY3" fmla="*/ 1559033 h 3281669"/>
                <a:gd name="connsiteX4" fmla="*/ 387730 w 4658345"/>
                <a:gd name="connsiteY4" fmla="*/ 1385852 h 3281669"/>
                <a:gd name="connsiteX5" fmla="*/ 228402 w 4658345"/>
                <a:gd name="connsiteY5" fmla="*/ 1101833 h 3281669"/>
                <a:gd name="connsiteX6" fmla="*/ 450075 w 4658345"/>
                <a:gd name="connsiteY6" fmla="*/ 880161 h 3281669"/>
                <a:gd name="connsiteX7" fmla="*/ 366948 w 4658345"/>
                <a:gd name="connsiteY7" fmla="*/ 575361 h 3281669"/>
                <a:gd name="connsiteX8" fmla="*/ 581693 w 4658345"/>
                <a:gd name="connsiteY8" fmla="*/ 464524 h 3281669"/>
                <a:gd name="connsiteX9" fmla="*/ 754875 w 4658345"/>
                <a:gd name="connsiteY9" fmla="*/ 298270 h 3281669"/>
                <a:gd name="connsiteX10" fmla="*/ 1059675 w 4658345"/>
                <a:gd name="connsiteY10" fmla="*/ 450670 h 3281669"/>
                <a:gd name="connsiteX11" fmla="*/ 1281348 w 4658345"/>
                <a:gd name="connsiteY11" fmla="*/ 118161 h 3281669"/>
                <a:gd name="connsiteX12" fmla="*/ 1627712 w 4658345"/>
                <a:gd name="connsiteY12" fmla="*/ 312124 h 3281669"/>
                <a:gd name="connsiteX13" fmla="*/ 2057202 w 4658345"/>
                <a:gd name="connsiteY13" fmla="*/ 55815 h 3281669"/>
                <a:gd name="connsiteX14" fmla="*/ 2562893 w 4658345"/>
                <a:gd name="connsiteY14" fmla="*/ 208215 h 3281669"/>
                <a:gd name="connsiteX15" fmla="*/ 2999312 w 4658345"/>
                <a:gd name="connsiteY15" fmla="*/ 397 h 3281669"/>
                <a:gd name="connsiteX16" fmla="*/ 3505002 w 4658345"/>
                <a:gd name="connsiteY16" fmla="*/ 152797 h 3281669"/>
                <a:gd name="connsiteX17" fmla="*/ 4308566 w 4658345"/>
                <a:gd name="connsiteY17" fmla="*/ 41961 h 3281669"/>
                <a:gd name="connsiteX18" fmla="*/ 4592584 w 4658345"/>
                <a:gd name="connsiteY18" fmla="*/ 741615 h 3281669"/>
                <a:gd name="connsiteX19" fmla="*/ 4183875 w 4658345"/>
                <a:gd name="connsiteY19" fmla="*/ 1281942 h 3281669"/>
                <a:gd name="connsiteX20" fmla="*/ 4613366 w 4658345"/>
                <a:gd name="connsiteY20" fmla="*/ 1773779 h 3281669"/>
                <a:gd name="connsiteX21" fmla="*/ 4357057 w 4658345"/>
                <a:gd name="connsiteY21" fmla="*/ 2071652 h 3281669"/>
                <a:gd name="connsiteX22" fmla="*/ 4654930 w 4658345"/>
                <a:gd name="connsiteY22" fmla="*/ 2521924 h 3281669"/>
                <a:gd name="connsiteX23" fmla="*/ 4114602 w 4658345"/>
                <a:gd name="connsiteY23" fmla="*/ 3276997 h 3281669"/>
                <a:gd name="connsiteX24" fmla="*/ 4142312 w 4658345"/>
                <a:gd name="connsiteY24" fmla="*/ 2819797 h 3281669"/>
                <a:gd name="connsiteX25" fmla="*/ 3989912 w 4658345"/>
                <a:gd name="connsiteY25" fmla="*/ 2390306 h 3281669"/>
                <a:gd name="connsiteX26" fmla="*/ 4073039 w 4658345"/>
                <a:gd name="connsiteY26" fmla="*/ 1946961 h 3281669"/>
                <a:gd name="connsiteX27" fmla="*/ 3588130 w 4658345"/>
                <a:gd name="connsiteY27" fmla="*/ 1600597 h 3281669"/>
                <a:gd name="connsiteX28" fmla="*/ 3435730 w 4658345"/>
                <a:gd name="connsiteY28" fmla="*/ 1261161 h 3281669"/>
                <a:gd name="connsiteX29" fmla="*/ 2957748 w 4658345"/>
                <a:gd name="connsiteY29" fmla="*/ 1316579 h 3281669"/>
                <a:gd name="connsiteX30" fmla="*/ 2694512 w 4658345"/>
                <a:gd name="connsiteY30" fmla="*/ 997924 h 3281669"/>
                <a:gd name="connsiteX31" fmla="*/ 2271948 w 4658345"/>
                <a:gd name="connsiteY31" fmla="*/ 1309652 h 3281669"/>
                <a:gd name="connsiteX32" fmla="*/ 1793966 w 4658345"/>
                <a:gd name="connsiteY32" fmla="*/ 1046415 h 3281669"/>
                <a:gd name="connsiteX33" fmla="*/ 1406039 w 4658345"/>
                <a:gd name="connsiteY33" fmla="*/ 1288870 h 3281669"/>
                <a:gd name="connsiteX34" fmla="*/ 1177439 w 4658345"/>
                <a:gd name="connsiteY34" fmla="*/ 1171106 h 3281669"/>
                <a:gd name="connsiteX35" fmla="*/ 1170512 w 4658345"/>
                <a:gd name="connsiteY35" fmla="*/ 1614452 h 3281669"/>
                <a:gd name="connsiteX36" fmla="*/ 1004257 w 4658345"/>
                <a:gd name="connsiteY36" fmla="*/ 1836124 h 3281669"/>
                <a:gd name="connsiteX37" fmla="*/ 1115093 w 4658345"/>
                <a:gd name="connsiteY37" fmla="*/ 2279470 h 3281669"/>
                <a:gd name="connsiteX38" fmla="*/ 844930 w 4658345"/>
                <a:gd name="connsiteY38" fmla="*/ 2667397 h 3281669"/>
                <a:gd name="connsiteX39" fmla="*/ 824148 w 4658345"/>
                <a:gd name="connsiteY39" fmla="*/ 3069179 h 3281669"/>
                <a:gd name="connsiteX40" fmla="*/ 664821 w 4658345"/>
                <a:gd name="connsiteY40" fmla="*/ 3214652 h 328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8345" h="3281669">
                  <a:moveTo>
                    <a:pt x="664821" y="3214652"/>
                  </a:moveTo>
                  <a:cubicBezTo>
                    <a:pt x="528585" y="3074952"/>
                    <a:pt x="65612" y="2446879"/>
                    <a:pt x="6730" y="2230979"/>
                  </a:cubicBezTo>
                  <a:cubicBezTo>
                    <a:pt x="-52152" y="2015079"/>
                    <a:pt x="294212" y="2031243"/>
                    <a:pt x="311530" y="1919252"/>
                  </a:cubicBezTo>
                  <a:cubicBezTo>
                    <a:pt x="328848" y="1807261"/>
                    <a:pt x="97939" y="1647933"/>
                    <a:pt x="110639" y="1559033"/>
                  </a:cubicBezTo>
                  <a:cubicBezTo>
                    <a:pt x="123339" y="1470133"/>
                    <a:pt x="368103" y="1462052"/>
                    <a:pt x="387730" y="1385852"/>
                  </a:cubicBezTo>
                  <a:cubicBezTo>
                    <a:pt x="407357" y="1309652"/>
                    <a:pt x="218011" y="1186115"/>
                    <a:pt x="228402" y="1101833"/>
                  </a:cubicBezTo>
                  <a:cubicBezTo>
                    <a:pt x="238793" y="1017551"/>
                    <a:pt x="426984" y="967906"/>
                    <a:pt x="450075" y="880161"/>
                  </a:cubicBezTo>
                  <a:cubicBezTo>
                    <a:pt x="473166" y="792416"/>
                    <a:pt x="345012" y="644634"/>
                    <a:pt x="366948" y="575361"/>
                  </a:cubicBezTo>
                  <a:cubicBezTo>
                    <a:pt x="388884" y="506088"/>
                    <a:pt x="517039" y="510706"/>
                    <a:pt x="581693" y="464524"/>
                  </a:cubicBezTo>
                  <a:cubicBezTo>
                    <a:pt x="646347" y="418342"/>
                    <a:pt x="675211" y="300579"/>
                    <a:pt x="754875" y="298270"/>
                  </a:cubicBezTo>
                  <a:cubicBezTo>
                    <a:pt x="834539" y="295961"/>
                    <a:pt x="971930" y="480688"/>
                    <a:pt x="1059675" y="450670"/>
                  </a:cubicBezTo>
                  <a:cubicBezTo>
                    <a:pt x="1147420" y="420652"/>
                    <a:pt x="1186675" y="141252"/>
                    <a:pt x="1281348" y="118161"/>
                  </a:cubicBezTo>
                  <a:cubicBezTo>
                    <a:pt x="1376021" y="95070"/>
                    <a:pt x="1498403" y="322515"/>
                    <a:pt x="1627712" y="312124"/>
                  </a:cubicBezTo>
                  <a:cubicBezTo>
                    <a:pt x="1757021" y="301733"/>
                    <a:pt x="1901339" y="73133"/>
                    <a:pt x="2057202" y="55815"/>
                  </a:cubicBezTo>
                  <a:cubicBezTo>
                    <a:pt x="2213065" y="38497"/>
                    <a:pt x="2405875" y="217451"/>
                    <a:pt x="2562893" y="208215"/>
                  </a:cubicBezTo>
                  <a:cubicBezTo>
                    <a:pt x="2719911" y="198979"/>
                    <a:pt x="2842294" y="9633"/>
                    <a:pt x="2999312" y="397"/>
                  </a:cubicBezTo>
                  <a:cubicBezTo>
                    <a:pt x="3156330" y="-8839"/>
                    <a:pt x="3286793" y="145870"/>
                    <a:pt x="3505002" y="152797"/>
                  </a:cubicBezTo>
                  <a:cubicBezTo>
                    <a:pt x="3723211" y="159724"/>
                    <a:pt x="4127302" y="-56175"/>
                    <a:pt x="4308566" y="41961"/>
                  </a:cubicBezTo>
                  <a:cubicBezTo>
                    <a:pt x="4489830" y="140097"/>
                    <a:pt x="4613366" y="534951"/>
                    <a:pt x="4592584" y="741615"/>
                  </a:cubicBezTo>
                  <a:cubicBezTo>
                    <a:pt x="4571802" y="948278"/>
                    <a:pt x="4180411" y="1109915"/>
                    <a:pt x="4183875" y="1281942"/>
                  </a:cubicBezTo>
                  <a:cubicBezTo>
                    <a:pt x="4187339" y="1453969"/>
                    <a:pt x="4584502" y="1642161"/>
                    <a:pt x="4613366" y="1773779"/>
                  </a:cubicBezTo>
                  <a:cubicBezTo>
                    <a:pt x="4642230" y="1905397"/>
                    <a:pt x="4350130" y="1946961"/>
                    <a:pt x="4357057" y="2071652"/>
                  </a:cubicBezTo>
                  <a:cubicBezTo>
                    <a:pt x="4363984" y="2196343"/>
                    <a:pt x="4695339" y="2321033"/>
                    <a:pt x="4654930" y="2521924"/>
                  </a:cubicBezTo>
                  <a:cubicBezTo>
                    <a:pt x="4614521" y="2722815"/>
                    <a:pt x="4200038" y="3227352"/>
                    <a:pt x="4114602" y="3276997"/>
                  </a:cubicBezTo>
                  <a:cubicBezTo>
                    <a:pt x="4029166" y="3326642"/>
                    <a:pt x="4163094" y="2967579"/>
                    <a:pt x="4142312" y="2819797"/>
                  </a:cubicBezTo>
                  <a:cubicBezTo>
                    <a:pt x="4121530" y="2672015"/>
                    <a:pt x="4001458" y="2535779"/>
                    <a:pt x="3989912" y="2390306"/>
                  </a:cubicBezTo>
                  <a:cubicBezTo>
                    <a:pt x="3978367" y="2244833"/>
                    <a:pt x="4140003" y="2078579"/>
                    <a:pt x="4073039" y="1946961"/>
                  </a:cubicBezTo>
                  <a:cubicBezTo>
                    <a:pt x="4006075" y="1815343"/>
                    <a:pt x="3694348" y="1714897"/>
                    <a:pt x="3588130" y="1600597"/>
                  </a:cubicBezTo>
                  <a:cubicBezTo>
                    <a:pt x="3481912" y="1486297"/>
                    <a:pt x="3540794" y="1308497"/>
                    <a:pt x="3435730" y="1261161"/>
                  </a:cubicBezTo>
                  <a:cubicBezTo>
                    <a:pt x="3330666" y="1213825"/>
                    <a:pt x="3081284" y="1360452"/>
                    <a:pt x="2957748" y="1316579"/>
                  </a:cubicBezTo>
                  <a:cubicBezTo>
                    <a:pt x="2834212" y="1272706"/>
                    <a:pt x="2808812" y="999078"/>
                    <a:pt x="2694512" y="997924"/>
                  </a:cubicBezTo>
                  <a:cubicBezTo>
                    <a:pt x="2580212" y="996770"/>
                    <a:pt x="2422039" y="1301570"/>
                    <a:pt x="2271948" y="1309652"/>
                  </a:cubicBezTo>
                  <a:cubicBezTo>
                    <a:pt x="2121857" y="1317734"/>
                    <a:pt x="1938284" y="1049879"/>
                    <a:pt x="1793966" y="1046415"/>
                  </a:cubicBezTo>
                  <a:cubicBezTo>
                    <a:pt x="1649648" y="1042951"/>
                    <a:pt x="1508793" y="1268088"/>
                    <a:pt x="1406039" y="1288870"/>
                  </a:cubicBezTo>
                  <a:cubicBezTo>
                    <a:pt x="1303285" y="1309652"/>
                    <a:pt x="1216694" y="1116842"/>
                    <a:pt x="1177439" y="1171106"/>
                  </a:cubicBezTo>
                  <a:cubicBezTo>
                    <a:pt x="1138184" y="1225370"/>
                    <a:pt x="1199376" y="1503616"/>
                    <a:pt x="1170512" y="1614452"/>
                  </a:cubicBezTo>
                  <a:cubicBezTo>
                    <a:pt x="1141648" y="1725288"/>
                    <a:pt x="1013493" y="1725288"/>
                    <a:pt x="1004257" y="1836124"/>
                  </a:cubicBezTo>
                  <a:cubicBezTo>
                    <a:pt x="995021" y="1946960"/>
                    <a:pt x="1141647" y="2140925"/>
                    <a:pt x="1115093" y="2279470"/>
                  </a:cubicBezTo>
                  <a:cubicBezTo>
                    <a:pt x="1088539" y="2418015"/>
                    <a:pt x="893421" y="2535779"/>
                    <a:pt x="844930" y="2667397"/>
                  </a:cubicBezTo>
                  <a:cubicBezTo>
                    <a:pt x="796439" y="2799015"/>
                    <a:pt x="851857" y="2977970"/>
                    <a:pt x="824148" y="3069179"/>
                  </a:cubicBezTo>
                  <a:cubicBezTo>
                    <a:pt x="796439" y="3160388"/>
                    <a:pt x="801057" y="3354352"/>
                    <a:pt x="664821" y="3214652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201597" y="2853257"/>
              <a:ext cx="1132209" cy="496140"/>
            </a:xfrm>
            <a:custGeom>
              <a:avLst/>
              <a:gdLst>
                <a:gd name="connsiteX0" fmla="*/ 16898 w 1132209"/>
                <a:gd name="connsiteY0" fmla="*/ 491842 h 496140"/>
                <a:gd name="connsiteX1" fmla="*/ 321698 w 1132209"/>
                <a:gd name="connsiteY1" fmla="*/ 96987 h 496140"/>
                <a:gd name="connsiteX2" fmla="*/ 328626 w 1132209"/>
                <a:gd name="connsiteY2" fmla="*/ 187042 h 496140"/>
                <a:gd name="connsiteX3" fmla="*/ 404826 w 1132209"/>
                <a:gd name="connsiteY3" fmla="*/ 55424 h 496140"/>
                <a:gd name="connsiteX4" fmla="*/ 453317 w 1132209"/>
                <a:gd name="connsiteY4" fmla="*/ 152406 h 496140"/>
                <a:gd name="connsiteX5" fmla="*/ 543371 w 1132209"/>
                <a:gd name="connsiteY5" fmla="*/ 41569 h 496140"/>
                <a:gd name="connsiteX6" fmla="*/ 578007 w 1132209"/>
                <a:gd name="connsiteY6" fmla="*/ 159333 h 496140"/>
                <a:gd name="connsiteX7" fmla="*/ 681917 w 1132209"/>
                <a:gd name="connsiteY7" fmla="*/ 27715 h 496140"/>
                <a:gd name="connsiteX8" fmla="*/ 633426 w 1132209"/>
                <a:gd name="connsiteY8" fmla="*/ 159333 h 496140"/>
                <a:gd name="connsiteX9" fmla="*/ 806607 w 1132209"/>
                <a:gd name="connsiteY9" fmla="*/ 6 h 496140"/>
                <a:gd name="connsiteX10" fmla="*/ 765044 w 1132209"/>
                <a:gd name="connsiteY10" fmla="*/ 166260 h 496140"/>
                <a:gd name="connsiteX11" fmla="*/ 965935 w 1132209"/>
                <a:gd name="connsiteY11" fmla="*/ 27715 h 496140"/>
                <a:gd name="connsiteX12" fmla="*/ 917444 w 1132209"/>
                <a:gd name="connsiteY12" fmla="*/ 200897 h 496140"/>
                <a:gd name="connsiteX13" fmla="*/ 1132189 w 1132209"/>
                <a:gd name="connsiteY13" fmla="*/ 34642 h 496140"/>
                <a:gd name="connsiteX14" fmla="*/ 903589 w 1132209"/>
                <a:gd name="connsiteY14" fmla="*/ 290951 h 496140"/>
                <a:gd name="connsiteX15" fmla="*/ 16898 w 1132209"/>
                <a:gd name="connsiteY15" fmla="*/ 491842 h 49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2209" h="496140">
                  <a:moveTo>
                    <a:pt x="16898" y="491842"/>
                  </a:moveTo>
                  <a:cubicBezTo>
                    <a:pt x="-80084" y="459515"/>
                    <a:pt x="269743" y="147787"/>
                    <a:pt x="321698" y="96987"/>
                  </a:cubicBezTo>
                  <a:cubicBezTo>
                    <a:pt x="373653" y="46187"/>
                    <a:pt x="314771" y="193969"/>
                    <a:pt x="328626" y="187042"/>
                  </a:cubicBezTo>
                  <a:cubicBezTo>
                    <a:pt x="342481" y="180115"/>
                    <a:pt x="384044" y="61197"/>
                    <a:pt x="404826" y="55424"/>
                  </a:cubicBezTo>
                  <a:cubicBezTo>
                    <a:pt x="425608" y="49651"/>
                    <a:pt x="430226" y="154715"/>
                    <a:pt x="453317" y="152406"/>
                  </a:cubicBezTo>
                  <a:cubicBezTo>
                    <a:pt x="476408" y="150097"/>
                    <a:pt x="522589" y="40414"/>
                    <a:pt x="543371" y="41569"/>
                  </a:cubicBezTo>
                  <a:cubicBezTo>
                    <a:pt x="564153" y="42723"/>
                    <a:pt x="554916" y="161642"/>
                    <a:pt x="578007" y="159333"/>
                  </a:cubicBezTo>
                  <a:cubicBezTo>
                    <a:pt x="601098" y="157024"/>
                    <a:pt x="672681" y="27715"/>
                    <a:pt x="681917" y="27715"/>
                  </a:cubicBezTo>
                  <a:cubicBezTo>
                    <a:pt x="691153" y="27715"/>
                    <a:pt x="612644" y="163951"/>
                    <a:pt x="633426" y="159333"/>
                  </a:cubicBezTo>
                  <a:cubicBezTo>
                    <a:pt x="654208" y="154715"/>
                    <a:pt x="784671" y="-1149"/>
                    <a:pt x="806607" y="6"/>
                  </a:cubicBezTo>
                  <a:cubicBezTo>
                    <a:pt x="828543" y="1160"/>
                    <a:pt x="738489" y="161642"/>
                    <a:pt x="765044" y="166260"/>
                  </a:cubicBezTo>
                  <a:cubicBezTo>
                    <a:pt x="791599" y="170878"/>
                    <a:pt x="940535" y="21942"/>
                    <a:pt x="965935" y="27715"/>
                  </a:cubicBezTo>
                  <a:cubicBezTo>
                    <a:pt x="991335" y="33488"/>
                    <a:pt x="889735" y="199742"/>
                    <a:pt x="917444" y="200897"/>
                  </a:cubicBezTo>
                  <a:cubicBezTo>
                    <a:pt x="945153" y="202051"/>
                    <a:pt x="1134498" y="19633"/>
                    <a:pt x="1132189" y="34642"/>
                  </a:cubicBezTo>
                  <a:cubicBezTo>
                    <a:pt x="1129880" y="49651"/>
                    <a:pt x="1087162" y="215906"/>
                    <a:pt x="903589" y="290951"/>
                  </a:cubicBezTo>
                  <a:cubicBezTo>
                    <a:pt x="720016" y="365996"/>
                    <a:pt x="113880" y="524169"/>
                    <a:pt x="16898" y="4918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720426" y="2839855"/>
              <a:ext cx="1132209" cy="496140"/>
            </a:xfrm>
            <a:custGeom>
              <a:avLst/>
              <a:gdLst>
                <a:gd name="connsiteX0" fmla="*/ 16898 w 1132209"/>
                <a:gd name="connsiteY0" fmla="*/ 491842 h 496140"/>
                <a:gd name="connsiteX1" fmla="*/ 321698 w 1132209"/>
                <a:gd name="connsiteY1" fmla="*/ 96987 h 496140"/>
                <a:gd name="connsiteX2" fmla="*/ 328626 w 1132209"/>
                <a:gd name="connsiteY2" fmla="*/ 187042 h 496140"/>
                <a:gd name="connsiteX3" fmla="*/ 404826 w 1132209"/>
                <a:gd name="connsiteY3" fmla="*/ 55424 h 496140"/>
                <a:gd name="connsiteX4" fmla="*/ 453317 w 1132209"/>
                <a:gd name="connsiteY4" fmla="*/ 152406 h 496140"/>
                <a:gd name="connsiteX5" fmla="*/ 543371 w 1132209"/>
                <a:gd name="connsiteY5" fmla="*/ 41569 h 496140"/>
                <a:gd name="connsiteX6" fmla="*/ 578007 w 1132209"/>
                <a:gd name="connsiteY6" fmla="*/ 159333 h 496140"/>
                <a:gd name="connsiteX7" fmla="*/ 681917 w 1132209"/>
                <a:gd name="connsiteY7" fmla="*/ 27715 h 496140"/>
                <a:gd name="connsiteX8" fmla="*/ 633426 w 1132209"/>
                <a:gd name="connsiteY8" fmla="*/ 159333 h 496140"/>
                <a:gd name="connsiteX9" fmla="*/ 806607 w 1132209"/>
                <a:gd name="connsiteY9" fmla="*/ 6 h 496140"/>
                <a:gd name="connsiteX10" fmla="*/ 765044 w 1132209"/>
                <a:gd name="connsiteY10" fmla="*/ 166260 h 496140"/>
                <a:gd name="connsiteX11" fmla="*/ 965935 w 1132209"/>
                <a:gd name="connsiteY11" fmla="*/ 27715 h 496140"/>
                <a:gd name="connsiteX12" fmla="*/ 917444 w 1132209"/>
                <a:gd name="connsiteY12" fmla="*/ 200897 h 496140"/>
                <a:gd name="connsiteX13" fmla="*/ 1132189 w 1132209"/>
                <a:gd name="connsiteY13" fmla="*/ 34642 h 496140"/>
                <a:gd name="connsiteX14" fmla="*/ 903589 w 1132209"/>
                <a:gd name="connsiteY14" fmla="*/ 290951 h 496140"/>
                <a:gd name="connsiteX15" fmla="*/ 16898 w 1132209"/>
                <a:gd name="connsiteY15" fmla="*/ 491842 h 49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2209" h="496140">
                  <a:moveTo>
                    <a:pt x="16898" y="491842"/>
                  </a:moveTo>
                  <a:cubicBezTo>
                    <a:pt x="-80084" y="459515"/>
                    <a:pt x="269743" y="147787"/>
                    <a:pt x="321698" y="96987"/>
                  </a:cubicBezTo>
                  <a:cubicBezTo>
                    <a:pt x="373653" y="46187"/>
                    <a:pt x="314771" y="193969"/>
                    <a:pt x="328626" y="187042"/>
                  </a:cubicBezTo>
                  <a:cubicBezTo>
                    <a:pt x="342481" y="180115"/>
                    <a:pt x="384044" y="61197"/>
                    <a:pt x="404826" y="55424"/>
                  </a:cubicBezTo>
                  <a:cubicBezTo>
                    <a:pt x="425608" y="49651"/>
                    <a:pt x="430226" y="154715"/>
                    <a:pt x="453317" y="152406"/>
                  </a:cubicBezTo>
                  <a:cubicBezTo>
                    <a:pt x="476408" y="150097"/>
                    <a:pt x="522589" y="40414"/>
                    <a:pt x="543371" y="41569"/>
                  </a:cubicBezTo>
                  <a:cubicBezTo>
                    <a:pt x="564153" y="42723"/>
                    <a:pt x="554916" y="161642"/>
                    <a:pt x="578007" y="159333"/>
                  </a:cubicBezTo>
                  <a:cubicBezTo>
                    <a:pt x="601098" y="157024"/>
                    <a:pt x="672681" y="27715"/>
                    <a:pt x="681917" y="27715"/>
                  </a:cubicBezTo>
                  <a:cubicBezTo>
                    <a:pt x="691153" y="27715"/>
                    <a:pt x="612644" y="163951"/>
                    <a:pt x="633426" y="159333"/>
                  </a:cubicBezTo>
                  <a:cubicBezTo>
                    <a:pt x="654208" y="154715"/>
                    <a:pt x="784671" y="-1149"/>
                    <a:pt x="806607" y="6"/>
                  </a:cubicBezTo>
                  <a:cubicBezTo>
                    <a:pt x="828543" y="1160"/>
                    <a:pt x="738489" y="161642"/>
                    <a:pt x="765044" y="166260"/>
                  </a:cubicBezTo>
                  <a:cubicBezTo>
                    <a:pt x="791599" y="170878"/>
                    <a:pt x="940535" y="21942"/>
                    <a:pt x="965935" y="27715"/>
                  </a:cubicBezTo>
                  <a:cubicBezTo>
                    <a:pt x="991335" y="33488"/>
                    <a:pt x="889735" y="199742"/>
                    <a:pt x="917444" y="200897"/>
                  </a:cubicBezTo>
                  <a:cubicBezTo>
                    <a:pt x="945153" y="202051"/>
                    <a:pt x="1134498" y="19633"/>
                    <a:pt x="1132189" y="34642"/>
                  </a:cubicBezTo>
                  <a:cubicBezTo>
                    <a:pt x="1129880" y="49651"/>
                    <a:pt x="1087162" y="215906"/>
                    <a:pt x="903589" y="290951"/>
                  </a:cubicBezTo>
                  <a:cubicBezTo>
                    <a:pt x="720016" y="365996"/>
                    <a:pt x="113880" y="524169"/>
                    <a:pt x="16898" y="4918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1835957" y="5137521"/>
            <a:ext cx="71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i="1" dirty="0" smtClean="0"/>
              <a:t>Olof</a:t>
            </a:r>
            <a:endParaRPr lang="fi-FI" sz="2000" i="1" dirty="0"/>
          </a:p>
        </p:txBody>
      </p:sp>
      <p:sp>
        <p:nvSpPr>
          <p:cNvPr id="119" name="Rectangle 118"/>
          <p:cNvSpPr/>
          <p:nvPr/>
        </p:nvSpPr>
        <p:spPr>
          <a:xfrm>
            <a:off x="8857161" y="2575894"/>
            <a:ext cx="3140765" cy="273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20" name="Group 119"/>
          <p:cNvGrpSpPr/>
          <p:nvPr/>
        </p:nvGrpSpPr>
        <p:grpSpPr>
          <a:xfrm>
            <a:off x="8727991" y="561748"/>
            <a:ext cx="2167217" cy="2014146"/>
            <a:chOff x="8704729" y="192741"/>
            <a:chExt cx="2167217" cy="2014146"/>
          </a:xfrm>
        </p:grpSpPr>
        <p:sp>
          <p:nvSpPr>
            <p:cNvPr id="121" name="Rounded Rectangle 12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cxnSp>
        <p:nvCxnSpPr>
          <p:cNvPr id="125" name="Straight Arrow Connector 124"/>
          <p:cNvCxnSpPr/>
          <p:nvPr/>
        </p:nvCxnSpPr>
        <p:spPr>
          <a:xfrm>
            <a:off x="9828802" y="220260"/>
            <a:ext cx="0" cy="581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 rot="10800000">
            <a:off x="9460408" y="869110"/>
            <a:ext cx="736788" cy="863543"/>
            <a:chOff x="8704729" y="320678"/>
            <a:chExt cx="2167217" cy="1886209"/>
          </a:xfrm>
        </p:grpSpPr>
        <p:sp>
          <p:nvSpPr>
            <p:cNvPr id="127" name="Rounded Rectangle 126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8704729" y="320678"/>
              <a:ext cx="2167217" cy="1045122"/>
              <a:chOff x="8704729" y="320678"/>
              <a:chExt cx="2167217" cy="1045122"/>
            </a:xfrm>
          </p:grpSpPr>
          <p:sp>
            <p:nvSpPr>
              <p:cNvPr id="129" name="Rounded Rectangle 128"/>
              <p:cNvSpPr/>
              <p:nvPr/>
            </p:nvSpPr>
            <p:spPr>
              <a:xfrm>
                <a:off x="9023245" y="320679"/>
                <a:ext cx="1572924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8704729" y="320678"/>
                <a:ext cx="2167217" cy="35160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2779879" y="3717567"/>
            <a:ext cx="24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i="1" dirty="0" smtClean="0"/>
              <a:t>Ilmiö 1</a:t>
            </a:r>
            <a:endParaRPr lang="fi-FI" b="1" i="1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5727533" y="4810643"/>
            <a:ext cx="1510487" cy="1499990"/>
            <a:chOff x="8704729" y="192741"/>
            <a:chExt cx="2167217" cy="2014146"/>
          </a:xfrm>
        </p:grpSpPr>
        <p:sp>
          <p:nvSpPr>
            <p:cNvPr id="132" name="Rounded Rectangle 131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5709657" y="4367552"/>
            <a:ext cx="3104801" cy="2327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Oval 28"/>
          <p:cNvSpPr/>
          <p:nvPr/>
        </p:nvSpPr>
        <p:spPr>
          <a:xfrm>
            <a:off x="6309833" y="5258381"/>
            <a:ext cx="387162" cy="2225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37" name="Group 136"/>
          <p:cNvGrpSpPr/>
          <p:nvPr/>
        </p:nvGrpSpPr>
        <p:grpSpPr>
          <a:xfrm>
            <a:off x="7235399" y="4812431"/>
            <a:ext cx="1510487" cy="1499990"/>
            <a:chOff x="8704729" y="192741"/>
            <a:chExt cx="2167217" cy="2014146"/>
          </a:xfrm>
        </p:grpSpPr>
        <p:sp>
          <p:nvSpPr>
            <p:cNvPr id="138" name="Rounded Rectangle 137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8704729" y="192741"/>
              <a:ext cx="2167217" cy="897685"/>
              <a:chOff x="8704729" y="192741"/>
              <a:chExt cx="2167217" cy="897685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8968541" y="320679"/>
                <a:ext cx="1674000" cy="769747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142" name="Oval 141"/>
          <p:cNvSpPr/>
          <p:nvPr/>
        </p:nvSpPr>
        <p:spPr>
          <a:xfrm>
            <a:off x="7793280" y="6088052"/>
            <a:ext cx="387162" cy="2225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3" name="TextBox 142"/>
          <p:cNvSpPr txBox="1"/>
          <p:nvPr/>
        </p:nvSpPr>
        <p:spPr>
          <a:xfrm>
            <a:off x="6696995" y="4418165"/>
            <a:ext cx="149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i="1" dirty="0" smtClean="0"/>
              <a:t>Ilmiö 2</a:t>
            </a:r>
            <a:endParaRPr lang="fi-FI" b="1" i="1" dirty="0"/>
          </a:p>
        </p:txBody>
      </p:sp>
      <p:sp>
        <p:nvSpPr>
          <p:cNvPr id="144" name="Rectangle 143"/>
          <p:cNvSpPr/>
          <p:nvPr/>
        </p:nvSpPr>
        <p:spPr>
          <a:xfrm>
            <a:off x="8897092" y="3109954"/>
            <a:ext cx="3104801" cy="3585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5" name="TextBox 144"/>
          <p:cNvSpPr txBox="1"/>
          <p:nvPr/>
        </p:nvSpPr>
        <p:spPr>
          <a:xfrm>
            <a:off x="9699883" y="3167837"/>
            <a:ext cx="149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i="1" dirty="0" smtClean="0"/>
              <a:t>Ilmiö 3</a:t>
            </a:r>
            <a:endParaRPr lang="fi-FI" b="1" i="1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680" y="3797309"/>
            <a:ext cx="2793349" cy="271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08785" y="165030"/>
            <a:ext cx="3258671" cy="3181830"/>
            <a:chOff x="8704729" y="192741"/>
            <a:chExt cx="2167217" cy="2014146"/>
          </a:xfrm>
        </p:grpSpPr>
        <p:sp>
          <p:nvSpPr>
            <p:cNvPr id="11" name="Rounded Rectangle 1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73" y="227126"/>
            <a:ext cx="70010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TEHTÄVÄ 2</a:t>
            </a:r>
          </a:p>
          <a:p>
            <a:pPr marL="0" indent="0">
              <a:buNone/>
            </a:pPr>
            <a:r>
              <a:rPr lang="fi-FI" sz="2400" dirty="0" smtClean="0"/>
              <a:t>Luokkahuoneen pöydällä </a:t>
            </a:r>
            <a:r>
              <a:rPr lang="fi-FI" sz="2400" dirty="0" smtClean="0"/>
              <a:t>oleva 0,5 litran </a:t>
            </a:r>
            <a:r>
              <a:rPr lang="fi-FI" sz="2400" dirty="0" smtClean="0"/>
              <a:t>pullo täytetään vedellä, ja sen korkki suljetaan tiukasti kiinni.</a:t>
            </a:r>
          </a:p>
          <a:p>
            <a:pPr marL="0" indent="0">
              <a:buNone/>
            </a:pPr>
            <a:r>
              <a:rPr lang="fi-FI" sz="2400" dirty="0" smtClean="0"/>
              <a:t>Pullo käännetään ylösalaisin ja upotetaan vieressä olevaan vesiastiaan (ks. kuva oikealla). </a:t>
            </a:r>
          </a:p>
          <a:p>
            <a:pPr marL="0" indent="0">
              <a:buNone/>
            </a:pPr>
            <a:r>
              <a:rPr lang="fi-FI" sz="2400" dirty="0" smtClean="0"/>
              <a:t>Pullon korkki aukaistaan veden alla.</a:t>
            </a:r>
          </a:p>
          <a:p>
            <a:pPr marL="0" indent="0">
              <a:buNone/>
            </a:pPr>
            <a:r>
              <a:rPr lang="fi-FI" sz="2400" dirty="0" smtClean="0"/>
              <a:t>Mikä seuraavista kuvista kuvaa parhaiten tilannetta, kun korkki on ollut avattuna useita minuutteja? Perustele. 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grpSp>
        <p:nvGrpSpPr>
          <p:cNvPr id="9" name="Group 8"/>
          <p:cNvGrpSpPr/>
          <p:nvPr/>
        </p:nvGrpSpPr>
        <p:grpSpPr>
          <a:xfrm>
            <a:off x="7611824" y="1328443"/>
            <a:ext cx="948692" cy="2006077"/>
            <a:chOff x="9784076" y="2043953"/>
            <a:chExt cx="948692" cy="2006077"/>
          </a:xfrm>
        </p:grpSpPr>
        <p:sp>
          <p:nvSpPr>
            <p:cNvPr id="7" name="Flowchart: Manual Operation 6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5" name="Group 14"/>
          <p:cNvGrpSpPr/>
          <p:nvPr/>
        </p:nvGrpSpPr>
        <p:grpSpPr>
          <a:xfrm rot="10800000">
            <a:off x="9760754" y="922586"/>
            <a:ext cx="948692" cy="2006077"/>
            <a:chOff x="9784076" y="2043953"/>
            <a:chExt cx="948692" cy="2006077"/>
          </a:xfrm>
        </p:grpSpPr>
        <p:sp>
          <p:nvSpPr>
            <p:cNvPr id="16" name="Flowchart: Manual Operation 15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Flowchart: Magnetic Disk 16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7544070" y="3334520"/>
            <a:ext cx="4261412" cy="3045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0" name="Group 19"/>
          <p:cNvGrpSpPr/>
          <p:nvPr/>
        </p:nvGrpSpPr>
        <p:grpSpPr>
          <a:xfrm>
            <a:off x="609843" y="4034701"/>
            <a:ext cx="2675272" cy="2394856"/>
            <a:chOff x="8704729" y="192741"/>
            <a:chExt cx="2167217" cy="2014146"/>
          </a:xfrm>
        </p:grpSpPr>
        <p:sp>
          <p:nvSpPr>
            <p:cNvPr id="21" name="Rounded Rectangle 2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8704729" y="192741"/>
              <a:ext cx="2167217" cy="1092750"/>
              <a:chOff x="8704729" y="192741"/>
              <a:chExt cx="2167217" cy="109275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8968540" y="320680"/>
                <a:ext cx="1674000" cy="96481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A</a:t>
                </a:r>
                <a:endParaRPr lang="fi-FI" dirty="0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 rot="10800000">
            <a:off x="1579290" y="4604887"/>
            <a:ext cx="778848" cy="1509906"/>
            <a:chOff x="9784076" y="2043953"/>
            <a:chExt cx="948692" cy="2006077"/>
          </a:xfrm>
        </p:grpSpPr>
        <p:sp>
          <p:nvSpPr>
            <p:cNvPr id="26" name="Flowchart: Manual Operation 25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872537" y="6429557"/>
            <a:ext cx="2148368" cy="204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30" name="Group 29"/>
          <p:cNvGrpSpPr/>
          <p:nvPr/>
        </p:nvGrpSpPr>
        <p:grpSpPr>
          <a:xfrm>
            <a:off x="3612348" y="4034701"/>
            <a:ext cx="2675272" cy="2394856"/>
            <a:chOff x="8704729" y="192741"/>
            <a:chExt cx="2167217" cy="2014146"/>
          </a:xfrm>
        </p:grpSpPr>
        <p:sp>
          <p:nvSpPr>
            <p:cNvPr id="31" name="Rounded Rectangle 3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8704729" y="192741"/>
              <a:ext cx="2167217" cy="1004037"/>
              <a:chOff x="8704729" y="192741"/>
              <a:chExt cx="2167217" cy="1004037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8968540" y="320680"/>
                <a:ext cx="1674000" cy="876098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B</a:t>
                </a:r>
                <a:endParaRPr lang="fi-FI" dirty="0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10800000">
            <a:off x="4581795" y="4604887"/>
            <a:ext cx="778848" cy="1509906"/>
            <a:chOff x="9784076" y="2043953"/>
            <a:chExt cx="948692" cy="2006077"/>
          </a:xfrm>
        </p:grpSpPr>
        <p:sp>
          <p:nvSpPr>
            <p:cNvPr id="36" name="Flowchart: Manual Operation 35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3875042" y="6429557"/>
            <a:ext cx="2148368" cy="204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45" name="Group 44"/>
          <p:cNvGrpSpPr/>
          <p:nvPr/>
        </p:nvGrpSpPr>
        <p:grpSpPr>
          <a:xfrm>
            <a:off x="6574623" y="4044226"/>
            <a:ext cx="2675272" cy="2394856"/>
            <a:chOff x="8704729" y="192741"/>
            <a:chExt cx="2167217" cy="2014146"/>
          </a:xfrm>
        </p:grpSpPr>
        <p:sp>
          <p:nvSpPr>
            <p:cNvPr id="46" name="Rounded Rectangle 45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C</a:t>
                </a:r>
                <a:endParaRPr lang="fi-FI" dirty="0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 rot="10800000">
            <a:off x="7544070" y="4614412"/>
            <a:ext cx="778848" cy="1509906"/>
            <a:chOff x="9784076" y="2043953"/>
            <a:chExt cx="948692" cy="2006077"/>
          </a:xfrm>
          <a:solidFill>
            <a:schemeClr val="accent1"/>
          </a:solidFill>
        </p:grpSpPr>
        <p:sp>
          <p:nvSpPr>
            <p:cNvPr id="51" name="Flowchart: Manual Operation 50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2" name="Flowchart: Magnetic Disk 51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6837317" y="6439082"/>
            <a:ext cx="2148368" cy="204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Left Brace 1"/>
          <p:cNvSpPr/>
          <p:nvPr/>
        </p:nvSpPr>
        <p:spPr>
          <a:xfrm>
            <a:off x="7248036" y="1463040"/>
            <a:ext cx="138284" cy="187148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xtBox 3"/>
          <p:cNvSpPr txBox="1"/>
          <p:nvPr/>
        </p:nvSpPr>
        <p:spPr>
          <a:xfrm>
            <a:off x="6170950" y="2155240"/>
            <a:ext cx="107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n. 20 cm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483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9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685471" y="37794"/>
            <a:ext cx="3258671" cy="3181830"/>
            <a:chOff x="8704729" y="192741"/>
            <a:chExt cx="2167217" cy="2014146"/>
          </a:xfrm>
        </p:grpSpPr>
        <p:sp>
          <p:nvSpPr>
            <p:cNvPr id="11" name="Rounded Rectangle 1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73" y="227126"/>
            <a:ext cx="8438498" cy="3525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Pullon korkki aukaistaan veden alla.</a:t>
            </a:r>
          </a:p>
          <a:p>
            <a:pPr marL="0" indent="0">
              <a:buNone/>
            </a:pPr>
            <a:r>
              <a:rPr lang="fi-FI" dirty="0" smtClean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Miten seuraavat ilmiöt tukevat kuvan valintaa?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grpSp>
        <p:nvGrpSpPr>
          <p:cNvPr id="15" name="Group 14"/>
          <p:cNvGrpSpPr/>
          <p:nvPr/>
        </p:nvGrpSpPr>
        <p:grpSpPr>
          <a:xfrm rot="10800000">
            <a:off x="9937440" y="795350"/>
            <a:ext cx="948692" cy="2006077"/>
            <a:chOff x="9784076" y="2043953"/>
            <a:chExt cx="948692" cy="2006077"/>
          </a:xfrm>
        </p:grpSpPr>
        <p:sp>
          <p:nvSpPr>
            <p:cNvPr id="16" name="Flowchart: Manual Operation 15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Flowchart: Magnetic Disk 16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8892060" y="3219624"/>
            <a:ext cx="3176085" cy="3045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0" name="Group 19"/>
          <p:cNvGrpSpPr/>
          <p:nvPr/>
        </p:nvGrpSpPr>
        <p:grpSpPr>
          <a:xfrm>
            <a:off x="63746" y="610275"/>
            <a:ext cx="2675272" cy="2394856"/>
            <a:chOff x="8704729" y="192741"/>
            <a:chExt cx="2167217" cy="2014146"/>
          </a:xfrm>
        </p:grpSpPr>
        <p:sp>
          <p:nvSpPr>
            <p:cNvPr id="21" name="Rounded Rectangle 2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8704729" y="192741"/>
              <a:ext cx="2167217" cy="1092750"/>
              <a:chOff x="8704729" y="192741"/>
              <a:chExt cx="2167217" cy="109275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8968540" y="320680"/>
                <a:ext cx="1674000" cy="96481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A</a:t>
                </a:r>
                <a:endParaRPr lang="fi-FI" dirty="0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 rot="10800000">
            <a:off x="1033193" y="1180461"/>
            <a:ext cx="778848" cy="1509906"/>
            <a:chOff x="9784076" y="2043953"/>
            <a:chExt cx="948692" cy="2006077"/>
          </a:xfrm>
        </p:grpSpPr>
        <p:sp>
          <p:nvSpPr>
            <p:cNvPr id="26" name="Flowchart: Manual Operation 25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26440" y="3005131"/>
            <a:ext cx="2148368" cy="204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30" name="Group 29"/>
          <p:cNvGrpSpPr/>
          <p:nvPr/>
        </p:nvGrpSpPr>
        <p:grpSpPr>
          <a:xfrm>
            <a:off x="3066251" y="610275"/>
            <a:ext cx="2675272" cy="2394856"/>
            <a:chOff x="8704729" y="192741"/>
            <a:chExt cx="2167217" cy="2014146"/>
          </a:xfrm>
        </p:grpSpPr>
        <p:sp>
          <p:nvSpPr>
            <p:cNvPr id="31" name="Rounded Rectangle 30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8704729" y="192741"/>
              <a:ext cx="2167217" cy="1004037"/>
              <a:chOff x="8704729" y="192741"/>
              <a:chExt cx="2167217" cy="1004037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8968540" y="320680"/>
                <a:ext cx="1674000" cy="876098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B</a:t>
                </a:r>
                <a:endParaRPr lang="fi-FI" dirty="0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10800000">
            <a:off x="4035698" y="1180461"/>
            <a:ext cx="778848" cy="1509906"/>
            <a:chOff x="9784076" y="2043953"/>
            <a:chExt cx="948692" cy="2006077"/>
          </a:xfrm>
        </p:grpSpPr>
        <p:sp>
          <p:nvSpPr>
            <p:cNvPr id="36" name="Flowchart: Manual Operation 35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3328945" y="3005131"/>
            <a:ext cx="2148368" cy="204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45" name="Group 44"/>
          <p:cNvGrpSpPr/>
          <p:nvPr/>
        </p:nvGrpSpPr>
        <p:grpSpPr>
          <a:xfrm>
            <a:off x="6028526" y="619800"/>
            <a:ext cx="2675272" cy="2394856"/>
            <a:chOff x="8704729" y="192741"/>
            <a:chExt cx="2167217" cy="2014146"/>
          </a:xfrm>
        </p:grpSpPr>
        <p:sp>
          <p:nvSpPr>
            <p:cNvPr id="46" name="Rounded Rectangle 45"/>
            <p:cNvSpPr/>
            <p:nvPr/>
          </p:nvSpPr>
          <p:spPr>
            <a:xfrm>
              <a:off x="8953169" y="365125"/>
              <a:ext cx="1704742" cy="1841762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8704729" y="192741"/>
              <a:ext cx="2167217" cy="1173059"/>
              <a:chOff x="8704729" y="192741"/>
              <a:chExt cx="2167217" cy="1173059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8968540" y="320679"/>
                <a:ext cx="1674000" cy="104512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8704729" y="192741"/>
                <a:ext cx="2167217" cy="479544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smtClean="0"/>
                  <a:t>Kuva C</a:t>
                </a:r>
                <a:endParaRPr lang="fi-FI" dirty="0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 rot="10800000">
            <a:off x="6997973" y="1189986"/>
            <a:ext cx="778848" cy="1509906"/>
            <a:chOff x="9784076" y="2043953"/>
            <a:chExt cx="948692" cy="2006077"/>
          </a:xfrm>
          <a:solidFill>
            <a:schemeClr val="accent1"/>
          </a:solidFill>
        </p:grpSpPr>
        <p:sp>
          <p:nvSpPr>
            <p:cNvPr id="51" name="Flowchart: Manual Operation 50"/>
            <p:cNvSpPr/>
            <p:nvPr/>
          </p:nvSpPr>
          <p:spPr>
            <a:xfrm rot="10800000">
              <a:off x="9784077" y="2316479"/>
              <a:ext cx="948691" cy="63246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2" name="Flowchart: Magnetic Disk 51"/>
            <p:cNvSpPr/>
            <p:nvPr/>
          </p:nvSpPr>
          <p:spPr>
            <a:xfrm>
              <a:off x="9972339" y="2043953"/>
              <a:ext cx="570156" cy="365760"/>
            </a:xfrm>
            <a:prstGeom prst="flowChartMagneticDisk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784076" y="2948940"/>
              <a:ext cx="948691" cy="1101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6291220" y="3014656"/>
            <a:ext cx="2148368" cy="204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6875" r="7187" b="14375"/>
          <a:stretch/>
        </p:blipFill>
        <p:spPr>
          <a:xfrm>
            <a:off x="534924" y="3942182"/>
            <a:ext cx="4279621" cy="2713118"/>
          </a:xfrm>
          <a:prstGeom prst="rect">
            <a:avLst/>
          </a:prstGeom>
        </p:spPr>
      </p:pic>
      <p:pic>
        <p:nvPicPr>
          <p:cNvPr id="2050" name="Picture 2" descr="Aiheeseen liittyvä kuv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430" y="4067614"/>
            <a:ext cx="246697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449" y="3942370"/>
            <a:ext cx="2743557" cy="2728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8514" y="4066142"/>
            <a:ext cx="117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Ilmiö 1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65878" y="4066142"/>
            <a:ext cx="117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Ilmiö 2</a:t>
            </a:r>
            <a:endParaRPr lang="fi-FI" dirty="0"/>
          </a:p>
        </p:txBody>
      </p:sp>
      <p:sp>
        <p:nvSpPr>
          <p:cNvPr id="58" name="TextBox 57"/>
          <p:cNvSpPr txBox="1"/>
          <p:nvPr/>
        </p:nvSpPr>
        <p:spPr>
          <a:xfrm>
            <a:off x="8987954" y="3939944"/>
            <a:ext cx="117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Ilmiö 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25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Työskentelyä työohjeen mukaan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5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Ilman tarkastelua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www.youtube.com/watch?v=MmXV1sXhUCI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Ilma on ainetta, sillä se vie tilaa.  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09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608038" y="480320"/>
            <a:ext cx="1620000" cy="162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7000">
                <a:schemeClr val="accent1">
                  <a:lumMod val="45000"/>
                  <a:lumOff val="5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62"/>
            <a:ext cx="10515600" cy="1325563"/>
          </a:xfrm>
        </p:spPr>
        <p:txBody>
          <a:bodyPr/>
          <a:lstStyle/>
          <a:p>
            <a:r>
              <a:rPr lang="fi-FI" dirty="0" smtClean="0"/>
              <a:t>Ilmanpaine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05883"/>
                <a:ext cx="10515600" cy="4351338"/>
              </a:xfrm>
            </p:spPr>
            <p:txBody>
              <a:bodyPr/>
              <a:lstStyle/>
              <a:p>
                <a:r>
                  <a:rPr lang="fi-FI" i="1" dirty="0" smtClean="0"/>
                  <a:t>Maapallolla eletään ilmasta koostuvan meren pohjassa</a:t>
                </a:r>
              </a:p>
              <a:p>
                <a:r>
                  <a:rPr lang="fi-FI" i="1" dirty="0" smtClean="0"/>
                  <a:t>Ilmakehän paino aiheuttaa ilmanpaineen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=101,3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𝑘𝑃𝑎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𝑎𝑡𝑚</m:t>
                    </m:r>
                  </m:oMath>
                </a14:m>
                <a:endParaRPr lang="fi-FI" b="0" i="1" dirty="0" smtClean="0"/>
              </a:p>
              <a:p>
                <a:pPr marL="0" indent="0">
                  <a:buNone/>
                </a:pPr>
                <a:r>
                  <a:rPr lang="fi-FI" i="1" dirty="0" smtClean="0">
                    <a:sym typeface="Wingdings" panose="05000000000000000000" pitchFamily="2" charset="2"/>
                  </a:rPr>
                  <a:t> Käsivarsiin kohdistuu 200 kg vastaava voima</a:t>
                </a:r>
                <a:endParaRPr lang="fi-FI" b="0" i="1" dirty="0" smtClean="0"/>
              </a:p>
              <a:p>
                <a:pPr lvl="1"/>
                <a:endParaRPr lang="fi-FI" i="1" dirty="0" smtClean="0"/>
              </a:p>
              <a:p>
                <a:pPr marL="457200" lvl="1" indent="0">
                  <a:buNone/>
                </a:pPr>
                <a:endParaRPr lang="fi-FI" dirty="0"/>
              </a:p>
              <a:p>
                <a:endParaRPr lang="fi-FI" dirty="0" smtClean="0"/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05883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9968038" y="840320"/>
            <a:ext cx="900000" cy="900000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Maa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9696876" y="2651760"/>
            <a:ext cx="1371600" cy="23092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2000">
                <a:schemeClr val="accent1">
                  <a:lumMod val="45000"/>
                  <a:lumOff val="5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9540240" y="4961040"/>
            <a:ext cx="1652436" cy="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676198" y="4147362"/>
            <a:ext cx="3291840" cy="2075422"/>
            <a:chOff x="4680798" y="2885618"/>
            <a:chExt cx="3291840" cy="2075422"/>
          </a:xfrm>
        </p:grpSpPr>
        <p:sp>
          <p:nvSpPr>
            <p:cNvPr id="45" name="Down Arrow Callout 44"/>
            <p:cNvSpPr/>
            <p:nvPr/>
          </p:nvSpPr>
          <p:spPr>
            <a:xfrm>
              <a:off x="5572841" y="2885618"/>
              <a:ext cx="827772" cy="1492221"/>
            </a:xfrm>
            <a:prstGeom prst="downArrowCallou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42000">
                  <a:schemeClr val="accent1">
                    <a:lumMod val="45000"/>
                    <a:lumOff val="55000"/>
                  </a:schemeClr>
                </a:gs>
                <a:gs pos="8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4680798" y="4958080"/>
              <a:ext cx="3291840" cy="2960"/>
            </a:xfrm>
            <a:prstGeom prst="line">
              <a:avLst/>
            </a:prstGeom>
            <a:ln w="762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4868333" y="2980267"/>
              <a:ext cx="1509845" cy="1977813"/>
              <a:chOff x="5639222" y="3780890"/>
              <a:chExt cx="738956" cy="117719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>
                <a:off x="5639222" y="4580680"/>
                <a:ext cx="182880" cy="37592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22102" y="4579200"/>
                <a:ext cx="273898" cy="37888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822102" y="4124960"/>
                <a:ext cx="0" cy="46368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741140" y="4168639"/>
                <a:ext cx="161924" cy="1675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5749869" y="4325832"/>
                <a:ext cx="511231" cy="1039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5704545" y="3780890"/>
                <a:ext cx="235114" cy="340575"/>
              </a:xfrm>
              <a:prstGeom prst="ellipse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H="1" flipV="1">
                <a:off x="5866947" y="4179505"/>
                <a:ext cx="511231" cy="1039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5616685" y="3031483"/>
              <a:ext cx="805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200 kg</a:t>
              </a:r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83460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Hengitys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47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Säiliöön on kytketty happi ja hiilidioksidi anturit, jotka mittaavat hapen ja hiilidioksidin pitoisuutta huoneilmasta ajan funktiona. </a:t>
            </a:r>
          </a:p>
          <a:p>
            <a:pPr marL="0" indent="0">
              <a:buNone/>
            </a:pPr>
            <a:r>
              <a:rPr lang="fi-FI" dirty="0" smtClean="0"/>
              <a:t>Seuraavaksi henkilö puhaltaa säiliöön. </a:t>
            </a:r>
          </a:p>
          <a:p>
            <a:pPr marL="0" indent="0">
              <a:buNone/>
            </a:pPr>
            <a:r>
              <a:rPr lang="fi-FI" dirty="0" smtClean="0"/>
              <a:t>Mitä tapahtuu hapen pitoisuudelle? Hapen pitoisuus…</a:t>
            </a:r>
          </a:p>
          <a:p>
            <a:pPr marL="514350" indent="-514350">
              <a:buFont typeface="+mj-lt"/>
              <a:buAutoNum type="alphaLcParenR"/>
            </a:pPr>
            <a:r>
              <a:rPr lang="fi-FI" dirty="0" smtClean="0"/>
              <a:t>Kasvaa</a:t>
            </a:r>
          </a:p>
          <a:p>
            <a:pPr marL="514350" indent="-514350">
              <a:buFont typeface="+mj-lt"/>
              <a:buAutoNum type="alphaLcParenR"/>
            </a:pPr>
            <a:r>
              <a:rPr lang="fi-FI" dirty="0" smtClean="0"/>
              <a:t>Pienenee </a:t>
            </a:r>
          </a:p>
          <a:p>
            <a:pPr marL="514350" indent="-514350">
              <a:buFont typeface="+mj-lt"/>
              <a:buAutoNum type="alphaLcParenR"/>
            </a:pPr>
            <a:r>
              <a:rPr lang="fi-FI" dirty="0" smtClean="0"/>
              <a:t>Pysyy samana</a:t>
            </a:r>
          </a:p>
          <a:p>
            <a:pPr marL="0" indent="0">
              <a:buNone/>
            </a:pPr>
            <a:r>
              <a:rPr lang="fi-FI" dirty="0" smtClean="0"/>
              <a:t>Perustele. </a:t>
            </a:r>
          </a:p>
          <a:p>
            <a:pPr marL="0" indent="0">
              <a:buNone/>
            </a:pPr>
            <a:r>
              <a:rPr lang="fi-FI" dirty="0" smtClean="0"/>
              <a:t>Mitä tapahtuu hiilidioksidin pitoisuudelle? Hiilidioksidin pitoisuus…</a:t>
            </a:r>
          </a:p>
          <a:p>
            <a:pPr marL="514350" indent="-514350">
              <a:buFont typeface="+mj-lt"/>
              <a:buAutoNum type="alphaLcParenR"/>
            </a:pPr>
            <a:r>
              <a:rPr lang="fi-FI" dirty="0"/>
              <a:t>Kasvaa</a:t>
            </a:r>
          </a:p>
          <a:p>
            <a:pPr marL="514350" indent="-514350">
              <a:buFont typeface="+mj-lt"/>
              <a:buAutoNum type="alphaLcParenR"/>
            </a:pPr>
            <a:r>
              <a:rPr lang="fi-FI" dirty="0"/>
              <a:t>Pienenee </a:t>
            </a:r>
          </a:p>
          <a:p>
            <a:pPr marL="514350" indent="-514350">
              <a:buFont typeface="+mj-lt"/>
              <a:buAutoNum type="alphaLcParenR"/>
            </a:pPr>
            <a:r>
              <a:rPr lang="fi-FI" dirty="0"/>
              <a:t>Pysyy samana</a:t>
            </a:r>
          </a:p>
          <a:p>
            <a:pPr marL="0" indent="0">
              <a:buNone/>
            </a:pPr>
            <a:r>
              <a:rPr lang="fi-FI" dirty="0"/>
              <a:t>Perustele.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600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348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Office Theme</vt:lpstr>
      <vt:lpstr>Keuhkojen ilmatilavuuden mittaus</vt:lpstr>
      <vt:lpstr>Orientointitehtävä 1</vt:lpstr>
      <vt:lpstr>PowerPoint Presentation</vt:lpstr>
      <vt:lpstr>PowerPoint Presentation</vt:lpstr>
      <vt:lpstr>PowerPoint Presentation</vt:lpstr>
      <vt:lpstr>Työskentelyä työohjeen mukaan</vt:lpstr>
      <vt:lpstr>Ilman tarkastelua</vt:lpstr>
      <vt:lpstr>Ilmanpaine</vt:lpstr>
      <vt:lpstr>Hengitys</vt:lpstr>
      <vt:lpstr>Reflektointiosio</vt:lpstr>
      <vt:lpstr>Loppukysymys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Keuhkojen ilmatilavuuden mittaus</dc:title>
  <dc:creator>Mikko Kesonen</dc:creator>
  <cp:lastModifiedBy>Mikko Kesonen</cp:lastModifiedBy>
  <cp:revision>32</cp:revision>
  <cp:lastPrinted>2016-11-21T08:55:18Z</cp:lastPrinted>
  <dcterms:created xsi:type="dcterms:W3CDTF">2016-11-17T14:56:08Z</dcterms:created>
  <dcterms:modified xsi:type="dcterms:W3CDTF">2016-11-21T10:14:46Z</dcterms:modified>
</cp:coreProperties>
</file>